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30"/>
  </p:notesMasterIdLst>
  <p:sldIdLst>
    <p:sldId id="256" r:id="rId3"/>
    <p:sldId id="257" r:id="rId4"/>
    <p:sldId id="309" r:id="rId5"/>
    <p:sldId id="310" r:id="rId6"/>
    <p:sldId id="31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12" r:id="rId15"/>
    <p:sldId id="268" r:id="rId16"/>
    <p:sldId id="269" r:id="rId17"/>
    <p:sldId id="270" r:id="rId18"/>
    <p:sldId id="271" r:id="rId19"/>
    <p:sldId id="272" r:id="rId20"/>
    <p:sldId id="273" r:id="rId21"/>
    <p:sldId id="308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Merriweather" pitchFamily="2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2" roundtripDataSignature="AMtx7mi1hTpiYE9amdcGrBnzARSt5U5e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tika Gupta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4A601F-37EF-4903-89E2-A5D17740C397}">
  <a:tblStyle styleId="{6B4A601F-37EF-4903-89E2-A5D17740C3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88"/>
    <p:restoredTop sz="94626"/>
  </p:normalViewPr>
  <p:slideViewPr>
    <p:cSldViewPr snapToGrid="0" snapToObjects="1">
      <p:cViewPr varScale="1">
        <p:scale>
          <a:sx n="132" d="100"/>
          <a:sy n="132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2-15T05:06:25.685" idx="2">
    <p:pos x="6000" y="0"/>
    <p:text>Guys! I have put whatever I could think of, but I feel we can do better in this one. Please put in your thoughts!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Hdc5wA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16bac32b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b16bac32b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169a28e4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b169a28e4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169a28e4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b169a28e4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5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169a28e4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b169a28e4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169a28e49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b169a28e49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169a28e49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b169a28e49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169a28e49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b169a28e49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169a28e49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b169a28e49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69a28e4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b169a28e4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16bac32b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b16bac32b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88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169a28e49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b169a28e49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170236d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b170236d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170236df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b170236df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170236df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b170236df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170236df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b170236df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16bac32b1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b16bac32b1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16bac32b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b16bac32b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9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8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3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169a28e49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b169a28e49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169a28e49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b169a28e49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2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2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2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2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16bac32b1_0_448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b16bac32b1_0_448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b16bac32b1_0_448"/>
          <p:cNvSpPr/>
          <p:nvPr/>
        </p:nvSpPr>
        <p:spPr>
          <a:xfrm>
            <a:off x="4303650" y="0"/>
            <a:ext cx="536700" cy="8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b16bac32b1_0_448"/>
          <p:cNvSpPr txBox="1"/>
          <p:nvPr/>
        </p:nvSpPr>
        <p:spPr>
          <a:xfrm>
            <a:off x="3593400" y="20866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rgbClr val="29466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6000" b="1" i="0" u="none" strike="noStrike" cap="none">
              <a:solidFill>
                <a:srgbClr val="2946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b16bac32b1_0_44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b16bac32b1_0_448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1pPr>
            <a:lvl2pPr marL="91440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2pPr>
            <a:lvl3pPr marL="137160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3pPr>
            <a:lvl4pPr marL="182880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4pPr>
            <a:lvl5pPr marL="228600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5pPr>
            <a:lvl6pPr marL="274320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6pPr>
            <a:lvl7pPr marL="320040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7pPr>
            <a:lvl8pPr marL="365760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8pPr>
            <a:lvl9pPr marL="411480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b16bac32b1_0_448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16bac32b1_0_45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b16bac32b1_0_45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b16bac32b1_0_456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b16bac32b1_0_456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16bac32b1_0_461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b16bac32b1_0_461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gb16bac32b1_0_461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gb16bac32b1_0_46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b16bac32b1_0_461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b16bac32b1_0_46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16bac32b1_0_46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b16bac32b1_0_46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b16bac32b1_0_46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b16bac32b1_0_46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b16bac32b1_0_46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gb16bac32b1_0_46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gb16bac32b1_0_46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" name="Google Shape;137;gb16bac32b1_0_46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6bac32b1_0_477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b16bac32b1_0_47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b16bac32b1_0_47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b16bac32b1_0_47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16bac32b1_0_48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b16bac32b1_0_48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b16bac32b1_0_482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b16bac32b1_0_482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8" name="Google Shape;148;gb16bac32b1_0_482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gb16bac32b1_0_48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gb16bac32b1_0_482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6bac32b1_0_49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b16bac32b1_0_49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b16bac32b1_0_49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b16bac32b1_0_490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156" name="Google Shape;156;gb16bac32b1_0_490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7" name="Google Shape;157;gb16bac32b1_0_49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b16bac32b1_0_49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16bac32b1_0_498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b16bac32b1_0_498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b16bac32b1_0_49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6bac32b1_0_50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b16bac32b1_0_502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b16bac32b1_0_502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b16bac32b1_0_50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b16bac32b1_0_502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169" name="Google Shape;169;gb16bac32b1_0_502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170" name="Google Shape;170;gb16bac32b1_0_50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" name="Google Shape;171;gb16bac32b1_0_502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TITLE_AND_BODY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6bac32b1_0_5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b16bac32b1_0_5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b16bac32b1_0_511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b16bac32b1_0_511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77" name="Google Shape;177;gb16bac32b1_0_511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gb16bac32b1_0_51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b16bac32b1_0_51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4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4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" name="Google Shape;36;p34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16bac32b1_0_519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b16bac32b1_0_51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gb16bac32b1_0_519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gb16bac32b1_0_51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b16bac32b1_0_51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gb16bac32b1_0_51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16bac32b1_0_526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b16bac32b1_0_52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b16bac32b1_0_526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b16bac32b1_0_526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200" b="1">
                <a:solidFill>
                  <a:srgbClr val="294667"/>
                </a:solidFill>
              </a:defRPr>
            </a:lvl1pPr>
          </a:lstStyle>
          <a:p>
            <a:endParaRPr/>
          </a:p>
        </p:txBody>
      </p:sp>
      <p:sp>
        <p:nvSpPr>
          <p:cNvPr id="192" name="Google Shape;192;gb16bac32b1_0_526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6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50" name="Google Shape;50;p36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3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8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8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8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38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0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0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1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41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4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2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42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42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16bac32b1_0_44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b16bac32b1_0_44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b16bac32b1_0_44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07" name="Google Shape;107;gb16bac32b1_0_44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gb16bac32b1_0_44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16bac32b1_0_4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1" name="Google Shape;101;gb16bac32b1_0_4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2" name="Google Shape;102;gb16bac32b1_0_4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conomictimes.indiatimes.com/nri/visa-and-immigration/joe-biden-plans-to-increase-h-1b-visa-limit-and-remove-country-quota-for-green-cards/articleshow/79108357.cm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fap.com/wp-content/uploads/2020/08/H-1B-Denial-Rates-Analysis-Through-The-Second-Quarter-Of-FY-2020.NFAP-Policy-Brief.August-2020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hyperlink" Target="https://www.path2usa.com/blog/exceptions-to-the-h1-b-entry-ban-announced-heres-what-you-need-to-return-to-the-us-on-an-h1-b-visa" TargetMode="External"/><Relationship Id="rId4" Type="http://schemas.openxmlformats.org/officeDocument/2006/relationships/hyperlink" Target="https://www.am22tech.com/trump-executive-order-coronaviru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nam10.safelinks.protection.outlook.com/?url=https%3A%2F%2Fwww.dol.gov%2Fagencies%2Feta%2Fforeign-labor%2Fperformance&amp;data=04%7C01%7CRitika.Gupta001%40umb.edu%7Ce44598a114004a3dc15b08d89fa7b8ca%7Cb97188711ee94425953c1ace1373eb38%7C0%7C0%7C637434890007972328%7CUnknown%7CTWFpbGZsb3d8eyJWIjoiMC4wLjAwMDAiLCJQIjoiV2luMzIiLCJBTiI6Ik1haWwiLCJXVCI6Mn0%3D%7C1000&amp;sdata=O4Q15G4l9A%2Fokicznw8AwCbJ%2B737j3%2BYYuPDmpuKNbg%3D&amp;reserved=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16bac32b1_0_120"/>
          <p:cNvSpPr txBox="1">
            <a:spLocks noGrp="1"/>
          </p:cNvSpPr>
          <p:nvPr>
            <p:ph type="ctrTitle"/>
          </p:nvPr>
        </p:nvSpPr>
        <p:spPr>
          <a:xfrm>
            <a:off x="3309675" y="1479651"/>
            <a:ext cx="5390400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The Race to Work Visa</a:t>
            </a:r>
            <a:br>
              <a:rPr lang="en" b="0" dirty="0"/>
            </a:br>
            <a:r>
              <a:rPr lang="en" sz="2400" dirty="0"/>
              <a:t>(Analysis on H1B approvals)</a:t>
            </a:r>
            <a:br>
              <a:rPr lang="en" dirty="0"/>
            </a:br>
            <a:endParaRPr dirty="0"/>
          </a:p>
        </p:txBody>
      </p:sp>
      <p:grpSp>
        <p:nvGrpSpPr>
          <p:cNvPr id="198" name="Google Shape;198;gb16bac32b1_0_120"/>
          <p:cNvGrpSpPr/>
          <p:nvPr/>
        </p:nvGrpSpPr>
        <p:grpSpPr>
          <a:xfrm>
            <a:off x="2021831" y="3108460"/>
            <a:ext cx="755766" cy="671484"/>
            <a:chOff x="5292575" y="3681900"/>
            <a:chExt cx="420150" cy="373275"/>
          </a:xfrm>
        </p:grpSpPr>
        <p:sp>
          <p:nvSpPr>
            <p:cNvPr id="199" name="Google Shape;199;gb16bac32b1_0_12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b16bac32b1_0_12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b16bac32b1_0_12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b16bac32b1_0_12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b16bac32b1_0_12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b16bac32b1_0_12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b16bac32b1_0_12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6" name="Google Shape;206;gb16bac32b1_0_120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7949" r="4591"/>
          <a:stretch/>
        </p:blipFill>
        <p:spPr>
          <a:xfrm>
            <a:off x="0" y="1604850"/>
            <a:ext cx="3040899" cy="353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b16bac32b1_0_120"/>
          <p:cNvSpPr txBox="1"/>
          <p:nvPr/>
        </p:nvSpPr>
        <p:spPr>
          <a:xfrm>
            <a:off x="0" y="98021"/>
            <a:ext cx="277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DA8F00"/>
                </a:solidFill>
                <a:latin typeface="Merriweather"/>
                <a:ea typeface="Merriweather"/>
                <a:cs typeface="Merriweather"/>
                <a:sym typeface="Merriweather"/>
              </a:rPr>
              <a:t>MSIS642 Multivariate Statistics and Regression Analysis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u="none" strike="noStrike" cap="none">
                <a:solidFill>
                  <a:srgbClr val="DA8F00"/>
                </a:solidFill>
                <a:latin typeface="Merriweather"/>
                <a:ea typeface="Merriweather"/>
                <a:cs typeface="Merriweather"/>
                <a:sym typeface="Merriweather"/>
              </a:rPr>
              <a:t>Fall 2020</a:t>
            </a:r>
            <a:endParaRPr/>
          </a:p>
        </p:txBody>
      </p:sp>
      <p:sp>
        <p:nvSpPr>
          <p:cNvPr id="208" name="Google Shape;208;gb16bac32b1_0_120"/>
          <p:cNvSpPr/>
          <p:nvPr/>
        </p:nvSpPr>
        <p:spPr>
          <a:xfrm>
            <a:off x="3718879" y="3633109"/>
            <a:ext cx="4572000" cy="105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Alisha Warke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169a28e49_1_30"/>
          <p:cNvSpPr txBox="1">
            <a:spLocks noGrp="1"/>
          </p:cNvSpPr>
          <p:nvPr>
            <p:ph type="ctrTitle" idx="4294967295"/>
          </p:nvPr>
        </p:nvSpPr>
        <p:spPr>
          <a:xfrm>
            <a:off x="970275" y="532075"/>
            <a:ext cx="6885900" cy="1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highlight>
                  <a:srgbClr val="3D85C6"/>
                </a:highlight>
              </a:rPr>
              <a:t># Regressing the status on the wage</a:t>
            </a:r>
            <a:endParaRPr sz="1900" dirty="0">
              <a:solidFill>
                <a:srgbClr val="FFFFFF"/>
              </a:solidFill>
              <a:highlight>
                <a:srgbClr val="3D85C6"/>
              </a:highlight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H1Blogit &lt;- </a:t>
            </a:r>
            <a:r>
              <a:rPr lang="en" b="0" dirty="0" err="1">
                <a:solidFill>
                  <a:srgbClr val="FFFFFF"/>
                </a:solidFill>
              </a:rPr>
              <a:t>glm</a:t>
            </a:r>
            <a:r>
              <a:rPr lang="en" b="0" dirty="0">
                <a:solidFill>
                  <a:srgbClr val="FFFFFF"/>
                </a:solidFill>
              </a:rPr>
              <a:t>(status ~ wage, </a:t>
            </a:r>
            <a:endParaRPr b="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                			     family = binomial(link = "logit"), </a:t>
            </a:r>
            <a:endParaRPr b="0" dirty="0">
              <a:solidFill>
                <a:srgbClr val="FFFFFF"/>
              </a:solidFill>
            </a:endParaRPr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   data = H1B)</a:t>
            </a:r>
            <a:endParaRPr b="0" dirty="0">
              <a:solidFill>
                <a:srgbClr val="FFFFFF"/>
              </a:solidFill>
            </a:endParaRPr>
          </a:p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rgbClr val="FFFFFF"/>
                </a:solidFill>
              </a:rPr>
              <a:t>coeftest</a:t>
            </a:r>
            <a:r>
              <a:rPr lang="en" b="0" dirty="0">
                <a:solidFill>
                  <a:srgbClr val="FFFFFF"/>
                </a:solidFill>
              </a:rPr>
              <a:t>(H1Blogit, </a:t>
            </a:r>
            <a:r>
              <a:rPr lang="en" b="0" dirty="0" err="1">
                <a:solidFill>
                  <a:srgbClr val="FFFFFF"/>
                </a:solidFill>
              </a:rPr>
              <a:t>vcov</a:t>
            </a:r>
            <a:r>
              <a:rPr lang="en" b="0" dirty="0">
                <a:solidFill>
                  <a:srgbClr val="FFFFFF"/>
                </a:solidFill>
              </a:rPr>
              <a:t>. = </a:t>
            </a:r>
            <a:r>
              <a:rPr lang="en" b="0" dirty="0" err="1">
                <a:solidFill>
                  <a:srgbClr val="FFFFFF"/>
                </a:solidFill>
              </a:rPr>
              <a:t>vcovHC</a:t>
            </a:r>
            <a:r>
              <a:rPr lang="en" b="0" dirty="0">
                <a:solidFill>
                  <a:srgbClr val="FFFFFF"/>
                </a:solidFill>
              </a:rPr>
              <a:t>, type = "HC1")</a:t>
            </a:r>
            <a:endParaRPr sz="4900" dirty="0">
              <a:solidFill>
                <a:srgbClr val="FFFFFF"/>
              </a:solidFill>
            </a:endParaRPr>
          </a:p>
        </p:txBody>
      </p:sp>
      <p:sp>
        <p:nvSpPr>
          <p:cNvPr id="276" name="Google Shape;276;gb169a28e49_1_3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10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277" name="Google Shape;277;gb169a28e49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664" y="2514250"/>
            <a:ext cx="5821724" cy="16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11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283" name="Google Shape;28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588" y="304800"/>
            <a:ext cx="6554681" cy="430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169a28e49_1_45"/>
          <p:cNvSpPr txBox="1">
            <a:spLocks noGrp="1"/>
          </p:cNvSpPr>
          <p:nvPr>
            <p:ph type="ctrTitle" idx="4294967295"/>
          </p:nvPr>
        </p:nvSpPr>
        <p:spPr>
          <a:xfrm>
            <a:off x="667725" y="344300"/>
            <a:ext cx="7083900" cy="1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highlight>
                  <a:srgbClr val="3D85C6"/>
                </a:highlight>
              </a:rPr>
              <a:t># Regressing the status on the wage and worksite</a:t>
            </a:r>
            <a:endParaRPr sz="1900">
              <a:solidFill>
                <a:srgbClr val="FFFFFF"/>
              </a:solidFill>
              <a:highlight>
                <a:srgbClr val="3D85C6"/>
              </a:highlight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H1Blogit2 &lt;- glm(status ~ wage + worksite, </a:t>
            </a:r>
            <a:endParaRPr b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                 		      family = binomial(link = "logit"), </a:t>
            </a:r>
            <a:endParaRPr b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                  		      data = H1B)</a:t>
            </a:r>
            <a:endParaRPr b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coeftest(H1Blogit2, vcov. = vcovHC, type = "HC1")</a:t>
            </a:r>
            <a:endParaRPr b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solidFill>
                <a:srgbClr val="FFFFFF"/>
              </a:solidFill>
            </a:endParaRPr>
          </a:p>
        </p:txBody>
      </p:sp>
      <p:sp>
        <p:nvSpPr>
          <p:cNvPr id="289" name="Google Shape;289;gb169a28e49_1_45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12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290" name="Google Shape;290;gb169a28e49_1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875" y="2040225"/>
            <a:ext cx="4092258" cy="203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2" descr="Statewise H-1B approvals">
            <a:extLst>
              <a:ext uri="{FF2B5EF4-FFF2-40B4-BE49-F238E27FC236}">
                <a16:creationId xmlns:a16="http://schemas.microsoft.com/office/drawing/2014/main" id="{56081DA6-9AF4-2447-BC48-5CD5B9C86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" y="274261"/>
            <a:ext cx="6492240" cy="4569493"/>
          </a:xfrm>
          <a:prstGeom prst="rect">
            <a:avLst/>
          </a:prstGeom>
        </p:spPr>
      </p:pic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10" name="Google Shape;241;p29">
            <a:extLst>
              <a:ext uri="{FF2B5EF4-FFF2-40B4-BE49-F238E27FC236}">
                <a16:creationId xmlns:a16="http://schemas.microsoft.com/office/drawing/2014/main" id="{5CB272B0-0C71-2346-9B12-B31A9C498056}"/>
              </a:ext>
            </a:extLst>
          </p:cNvPr>
          <p:cNvSpPr txBox="1">
            <a:spLocks/>
          </p:cNvSpPr>
          <p:nvPr/>
        </p:nvSpPr>
        <p:spPr>
          <a:xfrm>
            <a:off x="6130487" y="1109439"/>
            <a:ext cx="2547851" cy="3497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1600" dirty="0"/>
              <a:t>Petitions filed  </a:t>
            </a:r>
          </a:p>
          <a:p>
            <a:pPr algn="ctr"/>
            <a:r>
              <a:rPr lang="en-US" sz="1200" dirty="0"/>
              <a:t>418,799 in 2018 to </a:t>
            </a:r>
          </a:p>
          <a:p>
            <a:pPr algn="ctr"/>
            <a:r>
              <a:rPr lang="en-US" sz="1200" dirty="0"/>
              <a:t>420,549 in 2019.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600" dirty="0"/>
              <a:t>Petitions approved  </a:t>
            </a:r>
          </a:p>
          <a:p>
            <a:pPr algn="ctr"/>
            <a:r>
              <a:rPr lang="en-US" sz="1200" dirty="0"/>
              <a:t>332,358 in 2018 to </a:t>
            </a:r>
          </a:p>
          <a:p>
            <a:pPr algn="ctr"/>
            <a:r>
              <a:rPr lang="en-US" sz="1200" dirty="0"/>
              <a:t>388,403 in  2019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600" dirty="0"/>
              <a:t>Median salary </a:t>
            </a:r>
          </a:p>
          <a:p>
            <a:pPr algn="ctr"/>
            <a:r>
              <a:rPr lang="en-US" sz="1200" dirty="0"/>
              <a:t>$95,000 for 2018 to </a:t>
            </a:r>
          </a:p>
          <a:p>
            <a:pPr algn="ctr"/>
            <a:r>
              <a:rPr lang="en-US" sz="1200" dirty="0"/>
              <a:t>$98,000 for 2019.</a:t>
            </a:r>
          </a:p>
          <a:p>
            <a:pPr algn="ctr"/>
            <a:endParaRPr lang="en" sz="3600" dirty="0"/>
          </a:p>
        </p:txBody>
      </p:sp>
    </p:spTree>
    <p:extLst>
      <p:ext uri="{BB962C8B-B14F-4D97-AF65-F5344CB8AC3E}">
        <p14:creationId xmlns:p14="http://schemas.microsoft.com/office/powerpoint/2010/main" val="9841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169a28e49_1_37"/>
          <p:cNvSpPr txBox="1">
            <a:spLocks noGrp="1"/>
          </p:cNvSpPr>
          <p:nvPr>
            <p:ph type="ctrTitle" idx="4294967295"/>
          </p:nvPr>
        </p:nvSpPr>
        <p:spPr>
          <a:xfrm>
            <a:off x="1022142" y="652650"/>
            <a:ext cx="7083900" cy="1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</a:rPr>
              <a:t>          </a:t>
            </a:r>
            <a:r>
              <a:rPr lang="en" sz="1900" dirty="0">
                <a:solidFill>
                  <a:srgbClr val="FFFFFF"/>
                </a:solidFill>
                <a:highlight>
                  <a:srgbClr val="3D85C6"/>
                </a:highlight>
              </a:rPr>
              <a:t># Regressing the status on the wage and dependent</a:t>
            </a:r>
            <a:endParaRPr sz="1900" dirty="0">
              <a:solidFill>
                <a:srgbClr val="FFFFFF"/>
              </a:solidFill>
              <a:highlight>
                <a:srgbClr val="3D85C6"/>
              </a:highlight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H1Blogit3 &lt;- </a:t>
            </a:r>
            <a:r>
              <a:rPr lang="en" b="0" dirty="0" err="1">
                <a:solidFill>
                  <a:srgbClr val="FFFFFF"/>
                </a:solidFill>
              </a:rPr>
              <a:t>glm</a:t>
            </a:r>
            <a:r>
              <a:rPr lang="en" b="0" dirty="0">
                <a:solidFill>
                  <a:srgbClr val="FFFFFF"/>
                </a:solidFill>
              </a:rPr>
              <a:t>(status ~ wage + dependent, </a:t>
            </a: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                			      family = binomial(link = "logit"), </a:t>
            </a: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                 			      data = H1B)</a:t>
            </a: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rgbClr val="FFFFFF"/>
                </a:solidFill>
              </a:rPr>
              <a:t>coeftest</a:t>
            </a:r>
            <a:r>
              <a:rPr lang="en" b="0" dirty="0">
                <a:solidFill>
                  <a:srgbClr val="FFFFFF"/>
                </a:solidFill>
              </a:rPr>
              <a:t>(H1Blogit3, </a:t>
            </a:r>
            <a:r>
              <a:rPr lang="en" b="0" dirty="0" err="1">
                <a:solidFill>
                  <a:srgbClr val="FFFFFF"/>
                </a:solidFill>
              </a:rPr>
              <a:t>vcov</a:t>
            </a:r>
            <a:r>
              <a:rPr lang="en" b="0" dirty="0">
                <a:solidFill>
                  <a:srgbClr val="FFFFFF"/>
                </a:solidFill>
              </a:rPr>
              <a:t>. = </a:t>
            </a:r>
            <a:r>
              <a:rPr lang="en" b="0" dirty="0" err="1">
                <a:solidFill>
                  <a:srgbClr val="FFFFFF"/>
                </a:solidFill>
              </a:rPr>
              <a:t>vcovHC</a:t>
            </a:r>
            <a:r>
              <a:rPr lang="en" b="0" dirty="0">
                <a:solidFill>
                  <a:srgbClr val="FFFFFF"/>
                </a:solidFill>
              </a:rPr>
              <a:t>, type = "HC1")</a:t>
            </a: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</p:txBody>
      </p:sp>
      <p:sp>
        <p:nvSpPr>
          <p:cNvPr id="296" name="Google Shape;296;gb169a28e49_1_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14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297" name="Google Shape;297;gb169a28e49_1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657" y="2380085"/>
            <a:ext cx="6406871" cy="2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169a28e49_1_100"/>
          <p:cNvSpPr txBox="1">
            <a:spLocks noGrp="1"/>
          </p:cNvSpPr>
          <p:nvPr>
            <p:ph type="ctrTitle" idx="4294967295"/>
          </p:nvPr>
        </p:nvSpPr>
        <p:spPr>
          <a:xfrm>
            <a:off x="394701" y="501712"/>
            <a:ext cx="8346600" cy="22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highlight>
                  <a:srgbClr val="3D85C6"/>
                </a:highlight>
              </a:rPr>
              <a:t># Regressing the status on the wage and dependent</a:t>
            </a:r>
            <a:endParaRPr sz="1900" dirty="0">
              <a:solidFill>
                <a:srgbClr val="FFFFFF"/>
              </a:solidFill>
              <a:highlight>
                <a:srgbClr val="3D85C6"/>
              </a:highlight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predictions &lt;- predict(H1Blogit3, </a:t>
            </a: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                       	</a:t>
            </a:r>
            <a:r>
              <a:rPr lang="en" sz="1300" b="0" dirty="0" err="1">
                <a:solidFill>
                  <a:srgbClr val="FFFFFF"/>
                </a:solidFill>
              </a:rPr>
              <a:t>newdata</a:t>
            </a:r>
            <a:r>
              <a:rPr lang="en" sz="1300" b="0" dirty="0">
                <a:solidFill>
                  <a:srgbClr val="FFFFFF"/>
                </a:solidFill>
              </a:rPr>
              <a:t> = </a:t>
            </a:r>
            <a:r>
              <a:rPr lang="en" sz="1300" b="0" dirty="0" err="1">
                <a:solidFill>
                  <a:srgbClr val="FFFFFF"/>
                </a:solidFill>
              </a:rPr>
              <a:t>data.frame</a:t>
            </a:r>
            <a:r>
              <a:rPr lang="en" sz="1300" b="0" dirty="0">
                <a:solidFill>
                  <a:srgbClr val="FFFFFF"/>
                </a:solidFill>
              </a:rPr>
              <a:t>("dependent" = c("N", "Y"), </a:t>
            </a: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                                            		               "wage" = c(1000000, 2000000)),</a:t>
            </a: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                       					     type = "response")</a:t>
            </a: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predictions</a:t>
            </a:r>
            <a:endParaRPr sz="1300"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dirty="0">
                <a:solidFill>
                  <a:srgbClr val="FFFFFF"/>
                </a:solidFill>
              </a:rPr>
              <a:t>diff(predictions)</a:t>
            </a:r>
            <a:endParaRPr sz="1300" b="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03" name="Google Shape;303;gb169a28e49_1_10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15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304" name="Google Shape;304;gb169a28e49_1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723" y="2040319"/>
            <a:ext cx="3353125" cy="16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b169a28e49_1_100"/>
          <p:cNvSpPr txBox="1"/>
          <p:nvPr/>
        </p:nvSpPr>
        <p:spPr>
          <a:xfrm>
            <a:off x="745698" y="3768686"/>
            <a:ext cx="78375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The difference in probabilities of denial for H1B dependent employers to not being  dependent is 0.016% (with probability of denial for dependent employers greater)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169a28e49_1_86"/>
          <p:cNvSpPr txBox="1">
            <a:spLocks noGrp="1"/>
          </p:cNvSpPr>
          <p:nvPr>
            <p:ph type="ctrTitle" idx="4294967295"/>
          </p:nvPr>
        </p:nvSpPr>
        <p:spPr>
          <a:xfrm>
            <a:off x="1168500" y="1103425"/>
            <a:ext cx="699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</a:pPr>
            <a:r>
              <a:rPr lang="en" sz="4800">
                <a:solidFill>
                  <a:srgbClr val="FFFFFF"/>
                </a:solidFill>
              </a:rPr>
              <a:t>Empirical Approach</a:t>
            </a:r>
            <a:endParaRPr sz="4800" b="1" i="0" u="none" strike="noStrike" cap="non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1" name="Google Shape;311;gb169a28e49_1_86"/>
          <p:cNvSpPr txBox="1">
            <a:spLocks noGrp="1"/>
          </p:cNvSpPr>
          <p:nvPr>
            <p:ph type="subTitle" idx="4294967295"/>
          </p:nvPr>
        </p:nvSpPr>
        <p:spPr>
          <a:xfrm>
            <a:off x="1746750" y="2371501"/>
            <a:ext cx="5650500" cy="1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</a:pPr>
            <a:r>
              <a:rPr lang="en" sz="2400">
                <a:solidFill>
                  <a:srgbClr val="FFFFFF"/>
                </a:solidFill>
              </a:rPr>
              <a:t>The Linear Approach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2" name="Google Shape;312;gb169a28e49_1_86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16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169a28e49_1_75"/>
          <p:cNvSpPr txBox="1">
            <a:spLocks noGrp="1"/>
          </p:cNvSpPr>
          <p:nvPr>
            <p:ph type="ctrTitle" idx="4294967295"/>
          </p:nvPr>
        </p:nvSpPr>
        <p:spPr>
          <a:xfrm>
            <a:off x="459050" y="330575"/>
            <a:ext cx="7772700" cy="1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highlight>
                  <a:srgbClr val="3D85C6"/>
                </a:highlight>
              </a:rPr>
              <a:t>       # Regressing (Linear) the status on the wage  </a:t>
            </a:r>
            <a:endParaRPr sz="1900" dirty="0">
              <a:solidFill>
                <a:srgbClr val="FFFFFF"/>
              </a:solidFill>
              <a:highlight>
                <a:srgbClr val="3D85C6"/>
              </a:highlight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H1Bmodel &lt;- </a:t>
            </a:r>
            <a:r>
              <a:rPr lang="en" b="0" dirty="0" err="1">
                <a:solidFill>
                  <a:srgbClr val="FFFFFF"/>
                </a:solidFill>
              </a:rPr>
              <a:t>lm</a:t>
            </a:r>
            <a:r>
              <a:rPr lang="en" b="0" dirty="0">
                <a:solidFill>
                  <a:srgbClr val="FFFFFF"/>
                </a:solidFill>
              </a:rPr>
              <a:t>(status ~ wage, </a:t>
            </a:r>
            <a:endParaRPr b="0" dirty="0">
              <a:solidFill>
                <a:srgbClr val="FFFFFF"/>
              </a:solidFill>
            </a:endParaRPr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rgbClr val="FFFFFF"/>
                </a:solidFill>
              </a:rPr>
              <a:t>data = H1B)</a:t>
            </a:r>
            <a:endParaRPr b="0" dirty="0">
              <a:solidFill>
                <a:srgbClr val="FFFFFF"/>
              </a:solidFill>
            </a:endParaRPr>
          </a:p>
          <a:p>
            <a:pPr marL="3200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err="1">
                <a:solidFill>
                  <a:srgbClr val="FFFFFF"/>
                </a:solidFill>
              </a:rPr>
              <a:t>coeftest</a:t>
            </a:r>
            <a:r>
              <a:rPr lang="en" b="0" dirty="0">
                <a:solidFill>
                  <a:srgbClr val="FFFFFF"/>
                </a:solidFill>
              </a:rPr>
              <a:t>(H1Bmodel, </a:t>
            </a:r>
            <a:r>
              <a:rPr lang="en" b="0" dirty="0" err="1">
                <a:solidFill>
                  <a:srgbClr val="FFFFFF"/>
                </a:solidFill>
              </a:rPr>
              <a:t>vcov</a:t>
            </a:r>
            <a:r>
              <a:rPr lang="en" b="0" dirty="0">
                <a:solidFill>
                  <a:srgbClr val="FFFFFF"/>
                </a:solidFill>
              </a:rPr>
              <a:t>. = </a:t>
            </a:r>
            <a:r>
              <a:rPr lang="en" b="0" dirty="0" err="1">
                <a:solidFill>
                  <a:srgbClr val="FFFFFF"/>
                </a:solidFill>
              </a:rPr>
              <a:t>vcovHC</a:t>
            </a:r>
            <a:r>
              <a:rPr lang="en" b="0" dirty="0">
                <a:solidFill>
                  <a:srgbClr val="FFFFFF"/>
                </a:solidFill>
              </a:rPr>
              <a:t>, type = "HC1")</a:t>
            </a:r>
            <a:endParaRPr b="0" dirty="0">
              <a:solidFill>
                <a:srgbClr val="FFFFFF"/>
              </a:solidFill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18" name="Google Shape;318;gb169a28e49_1_75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17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319" name="Google Shape;319;gb169a28e49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487" y="1974424"/>
            <a:ext cx="6739281" cy="1838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b169a28e49_1_75"/>
          <p:cNvSpPr txBox="1">
            <a:spLocks noGrp="1"/>
          </p:cNvSpPr>
          <p:nvPr>
            <p:ph type="ctrTitle" idx="4294967295"/>
          </p:nvPr>
        </p:nvSpPr>
        <p:spPr>
          <a:xfrm>
            <a:off x="1623450" y="3881100"/>
            <a:ext cx="5978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linear probability model has a major flaw: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 assumes the conditional probability function to be linear.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does not restrict dependent variable to lie between 0 and 1.</a:t>
            </a:r>
            <a:endParaRPr b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169a28e49_1_9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18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326" name="Google Shape;326;gb169a28e49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40" y="641186"/>
            <a:ext cx="6019828" cy="386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169a28e49_1_15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19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332" name="Google Shape;332;gb169a28e49_1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278" y="614257"/>
            <a:ext cx="5457294" cy="391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6bac32b1_0_229"/>
          <p:cNvSpPr txBox="1">
            <a:spLocks noGrp="1"/>
          </p:cNvSpPr>
          <p:nvPr>
            <p:ph type="body" idx="1"/>
          </p:nvPr>
        </p:nvSpPr>
        <p:spPr>
          <a:xfrm>
            <a:off x="993914" y="1274055"/>
            <a:ext cx="7307100" cy="30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 b="0"/>
              <a:t>Immigration law in the United States has been built upon the following principles: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 sz="2400">
                <a:solidFill>
                  <a:srgbClr val="DA8F00"/>
                </a:solidFill>
              </a:rPr>
              <a:t>the reunification of families, admitting immigrants with skills that are valuable to the U.S. economy, protecting refugees, and promoting diversity. </a:t>
            </a:r>
            <a:endParaRPr sz="2400">
              <a:solidFill>
                <a:srgbClr val="DA8F00"/>
              </a:solidFill>
            </a:endParaRPr>
          </a:p>
        </p:txBody>
      </p:sp>
      <p:sp>
        <p:nvSpPr>
          <p:cNvPr id="214" name="Google Shape;214;gb16bac32b1_0_22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1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593758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200" dirty="0">
                <a:sym typeface="Open Sans"/>
              </a:rPr>
              <a:t>Understanding the importance of using the proper tool: L</a:t>
            </a:r>
            <a:r>
              <a:rPr lang="en-US" dirty="0">
                <a:sym typeface="Open Sans"/>
              </a:rPr>
              <a:t>ogistic regression vs. regular OLS linear regression</a:t>
            </a:r>
          </a:p>
        </p:txBody>
      </p:sp>
      <p:sp>
        <p:nvSpPr>
          <p:cNvPr id="507" name="Google Shape;507;p1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Google Shape;340;gb1751a9a2f_0_0">
            <a:extLst>
              <a:ext uri="{FF2B5EF4-FFF2-40B4-BE49-F238E27FC236}">
                <a16:creationId xmlns:a16="http://schemas.microsoft.com/office/drawing/2014/main" id="{F4F8603F-F6FE-8346-90A5-B2AAEA69000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15" y="296662"/>
            <a:ext cx="2698217" cy="226540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8" name="Google Shape;341;gb1751a9a2f_0_0">
            <a:extLst>
              <a:ext uri="{FF2B5EF4-FFF2-40B4-BE49-F238E27FC236}">
                <a16:creationId xmlns:a16="http://schemas.microsoft.com/office/drawing/2014/main" id="{D99FBF2D-9DB2-3A4D-806C-D5E260937E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3145" y="296661"/>
            <a:ext cx="2654423" cy="2197963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9" name="Google Shape;342;gb1751a9a2f_0_0">
            <a:extLst>
              <a:ext uri="{FF2B5EF4-FFF2-40B4-BE49-F238E27FC236}">
                <a16:creationId xmlns:a16="http://schemas.microsoft.com/office/drawing/2014/main" id="{D4F7FCED-8261-1F4B-94FB-90098E3291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766782"/>
            <a:ext cx="3075657" cy="2173785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084F5D4-39EB-254B-950A-721DF2BB6695}"/>
              </a:ext>
            </a:extLst>
          </p:cNvPr>
          <p:cNvSpPr/>
          <p:nvPr/>
        </p:nvSpPr>
        <p:spPr>
          <a:xfrm>
            <a:off x="3307216" y="216686"/>
            <a:ext cx="2793304" cy="2359133"/>
          </a:xfrm>
          <a:prstGeom prst="frame">
            <a:avLst>
              <a:gd name="adj1" fmla="val 2943"/>
            </a:avLst>
          </a:prstGeom>
          <a:ln w="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35CBE3F-D5C2-BC46-9AD9-793145A5635D}"/>
              </a:ext>
            </a:extLst>
          </p:cNvPr>
          <p:cNvSpPr/>
          <p:nvPr/>
        </p:nvSpPr>
        <p:spPr>
          <a:xfrm>
            <a:off x="4492101" y="2674390"/>
            <a:ext cx="3248983" cy="2359133"/>
          </a:xfrm>
          <a:prstGeom prst="frame">
            <a:avLst>
              <a:gd name="adj1" fmla="val 2943"/>
            </a:avLst>
          </a:prstGeom>
          <a:ln w="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4B6DF8DE-E7BC-0048-B6BE-EC6AB840ABE9}"/>
              </a:ext>
            </a:extLst>
          </p:cNvPr>
          <p:cNvSpPr/>
          <p:nvPr/>
        </p:nvSpPr>
        <p:spPr>
          <a:xfrm>
            <a:off x="6227113" y="202933"/>
            <a:ext cx="2793304" cy="2359133"/>
          </a:xfrm>
          <a:prstGeom prst="frame">
            <a:avLst>
              <a:gd name="adj1" fmla="val 2943"/>
            </a:avLst>
          </a:prstGeom>
          <a:ln w="0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D4B2F4-C928-8242-9606-9EE8713CD9BF}"/>
              </a:ext>
            </a:extLst>
          </p:cNvPr>
          <p:cNvSpPr txBox="1"/>
          <p:nvPr/>
        </p:nvSpPr>
        <p:spPr>
          <a:xfrm>
            <a:off x="923278" y="262779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Google Shape;339;gb1751a9a2f_0_0">
            <a:extLst>
              <a:ext uri="{FF2B5EF4-FFF2-40B4-BE49-F238E27FC236}">
                <a16:creationId xmlns:a16="http://schemas.microsoft.com/office/drawing/2014/main" id="{BD232017-8632-E84A-AA0D-036D58799BE9}"/>
              </a:ext>
            </a:extLst>
          </p:cNvPr>
          <p:cNvSpPr txBox="1"/>
          <p:nvPr/>
        </p:nvSpPr>
        <p:spPr>
          <a:xfrm>
            <a:off x="268350" y="2072751"/>
            <a:ext cx="2611800" cy="1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If one were to use the incorrect tool for the job, the results would not be accurate. Therefore, logistic regression is of paramount importance here.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200" dirty="0">
              <a:latin typeface="Open Sans"/>
              <a:ea typeface="Open Sans"/>
              <a:cs typeface="Open Sans"/>
              <a:sym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Open Sans"/>
                <a:ea typeface="Open Sans"/>
                <a:cs typeface="Open Sans"/>
                <a:sym typeface="Open Sans"/>
              </a:rPr>
              <a:t>Most important aspect to take note of here is that the p-values for the various regressions are not significant even though R and R^2 may show variance.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7683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169a28e49_1_5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 dirty="0"/>
              <a:t>Results</a:t>
            </a:r>
            <a:endParaRPr sz="3200" dirty="0"/>
          </a:p>
        </p:txBody>
      </p:sp>
      <p:sp>
        <p:nvSpPr>
          <p:cNvPr id="349" name="Google Shape;349;gb169a28e49_1_5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50" name="Google Shape;350;gb169a28e49_1_59"/>
          <p:cNvCxnSpPr>
            <a:endCxn id="351" idx="0"/>
          </p:cNvCxnSpPr>
          <p:nvPr/>
        </p:nvCxnSpPr>
        <p:spPr>
          <a:xfrm flipH="1">
            <a:off x="6085725" y="12000"/>
            <a:ext cx="7200" cy="10548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sm" len="sm"/>
            <a:tailEnd type="diamond" w="med" len="med"/>
          </a:ln>
        </p:spPr>
      </p:cxnSp>
      <p:cxnSp>
        <p:nvCxnSpPr>
          <p:cNvPr id="352" name="Google Shape;352;gb169a28e49_1_59"/>
          <p:cNvCxnSpPr>
            <a:stCxn id="351" idx="2"/>
            <a:endCxn id="353" idx="0"/>
          </p:cNvCxnSpPr>
          <p:nvPr/>
        </p:nvCxnSpPr>
        <p:spPr>
          <a:xfrm>
            <a:off x="6085725" y="1545300"/>
            <a:ext cx="17700" cy="7110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54" name="Google Shape;354;gb169a28e49_1_59"/>
          <p:cNvCxnSpPr/>
          <p:nvPr/>
        </p:nvCxnSpPr>
        <p:spPr>
          <a:xfrm>
            <a:off x="6103350" y="4154425"/>
            <a:ext cx="0" cy="9264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none" w="sm" len="sm"/>
          </a:ln>
        </p:spPr>
      </p:cxnSp>
      <p:cxnSp>
        <p:nvCxnSpPr>
          <p:cNvPr id="355" name="Google Shape;355;gb169a28e49_1_59"/>
          <p:cNvCxnSpPr/>
          <p:nvPr/>
        </p:nvCxnSpPr>
        <p:spPr>
          <a:xfrm>
            <a:off x="6103350" y="2811000"/>
            <a:ext cx="0" cy="8649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51" name="Google Shape;351;gb169a28e49_1_59"/>
          <p:cNvSpPr txBox="1"/>
          <p:nvPr/>
        </p:nvSpPr>
        <p:spPr>
          <a:xfrm>
            <a:off x="3195675" y="1066800"/>
            <a:ext cx="57801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Probability of acceptance reduces as the wage increases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gb169a28e49_1_59"/>
          <p:cNvSpPr txBox="1"/>
          <p:nvPr/>
        </p:nvSpPr>
        <p:spPr>
          <a:xfrm>
            <a:off x="3109050" y="3599725"/>
            <a:ext cx="598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Probability of having an effect of denial is significant when the employer is H1B dependent</a:t>
            </a:r>
            <a:endParaRPr sz="15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gb169a28e49_1_59"/>
          <p:cNvSpPr txBox="1"/>
          <p:nvPr/>
        </p:nvSpPr>
        <p:spPr>
          <a:xfrm>
            <a:off x="3109050" y="2256300"/>
            <a:ext cx="59886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Probability of denial is more in states with more number of applications (Due to the biases of data)</a:t>
            </a:r>
            <a:endParaRPr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170236df6_0_8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62" name="Google Shape;362;gb170236df6_0_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170236df6_0_24"/>
          <p:cNvSpPr/>
          <p:nvPr/>
        </p:nvSpPr>
        <p:spPr>
          <a:xfrm>
            <a:off x="4287915" y="267771"/>
            <a:ext cx="3641130" cy="4607958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b170236df6_0_24"/>
          <p:cNvSpPr/>
          <p:nvPr/>
        </p:nvSpPr>
        <p:spPr>
          <a:xfrm>
            <a:off x="48520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Place your screenshot here</a:t>
            </a:r>
            <a:endParaRPr sz="800" b="0" i="0" u="none" strike="noStrike" cap="none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gb170236df6_0_2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70" name="Google Shape;370;gb170236df6_0_24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Outsourcing</a:t>
            </a:r>
            <a:endParaRPr/>
          </a:p>
        </p:txBody>
      </p:sp>
      <p:sp>
        <p:nvSpPr>
          <p:cNvPr id="371" name="Google Shape;371;gb170236df6_0_24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27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94667"/>
              </a:buClr>
              <a:buSzPts val="1400"/>
              <a:buChar char="●"/>
            </a:pPr>
            <a:r>
              <a:rPr lang="en" sz="1400"/>
              <a:t>Outsourcing drives down costs like wages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●"/>
            </a:pPr>
            <a:r>
              <a:rPr lang="en" sz="1400"/>
              <a:t>Outsourcing firms apply for and use up majority of H1Bs</a:t>
            </a: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●"/>
            </a:pPr>
            <a:r>
              <a:rPr lang="en" sz="1400"/>
              <a:t>Outsourcing dominance impacts acceptance rate</a:t>
            </a:r>
            <a:endParaRPr sz="1400"/>
          </a:p>
        </p:txBody>
      </p:sp>
      <p:pic>
        <p:nvPicPr>
          <p:cNvPr id="372" name="Google Shape;372;gb170236df6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939" y="814060"/>
            <a:ext cx="3085367" cy="316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170236df6_0_1"/>
          <p:cNvSpPr txBox="1">
            <a:spLocks noGrp="1"/>
          </p:cNvSpPr>
          <p:nvPr>
            <p:ph type="body" idx="1"/>
          </p:nvPr>
        </p:nvSpPr>
        <p:spPr>
          <a:xfrm>
            <a:off x="3468200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Economic Considerations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Key states home to major tech employers, higher cost of living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Outsourcing firms contract across globe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Non-dependent firms pay higher, impacting acceptance, dependent firms apply for more, impacting acceptances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gb170236df6_0_1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Acceptance</a:t>
            </a:r>
            <a:endParaRPr/>
          </a:p>
        </p:txBody>
      </p:sp>
      <p:sp>
        <p:nvSpPr>
          <p:cNvPr id="379" name="Google Shape;379;gb170236df6_0_1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Political Considerations</a:t>
            </a:r>
            <a:endParaRPr b="1"/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H1B workers out-earn domestic workers in same positions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Globalization is on pause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COVID restrictions may override other immigration concerns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</a:pPr>
            <a:r>
              <a:rPr lang="en"/>
              <a:t>Congressional gridlock leaves matter up to President</a:t>
            </a:r>
            <a:endParaRPr/>
          </a:p>
        </p:txBody>
      </p:sp>
      <p:sp>
        <p:nvSpPr>
          <p:cNvPr id="380" name="Google Shape;380;gb170236df6_0_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6" name="Google Shape;784;p26">
            <a:extLst>
              <a:ext uri="{FF2B5EF4-FFF2-40B4-BE49-F238E27FC236}">
                <a16:creationId xmlns:a16="http://schemas.microsoft.com/office/drawing/2014/main" id="{ABD2A6B7-CA0A-C347-B1F6-637F7150A3F6}"/>
              </a:ext>
            </a:extLst>
          </p:cNvPr>
          <p:cNvGrpSpPr/>
          <p:nvPr/>
        </p:nvGrpSpPr>
        <p:grpSpPr>
          <a:xfrm>
            <a:off x="1063801" y="1124262"/>
            <a:ext cx="914901" cy="1036269"/>
            <a:chOff x="5972700" y="2330200"/>
            <a:chExt cx="411625" cy="387275"/>
          </a:xfrm>
        </p:grpSpPr>
        <p:sp>
          <p:nvSpPr>
            <p:cNvPr id="7" name="Google Shape;785;p26">
              <a:extLst>
                <a:ext uri="{FF2B5EF4-FFF2-40B4-BE49-F238E27FC236}">
                  <a16:creationId xmlns:a16="http://schemas.microsoft.com/office/drawing/2014/main" id="{2617D841-8D95-AE45-852E-534BB4078884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786;p26">
              <a:extLst>
                <a:ext uri="{FF2B5EF4-FFF2-40B4-BE49-F238E27FC236}">
                  <a16:creationId xmlns:a16="http://schemas.microsoft.com/office/drawing/2014/main" id="{03F35D99-5D1E-AA43-8697-5C3693B9DD9C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170236df6_0_40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Future Research</a:t>
            </a:r>
            <a:endParaRPr/>
          </a:p>
        </p:txBody>
      </p:sp>
      <p:sp>
        <p:nvSpPr>
          <p:cNvPr id="386" name="Google Shape;386;gb170236df6_0_40"/>
          <p:cNvSpPr txBox="1">
            <a:spLocks noGrp="1"/>
          </p:cNvSpPr>
          <p:nvPr>
            <p:ph type="body" idx="1"/>
          </p:nvPr>
        </p:nvSpPr>
        <p:spPr>
          <a:xfrm>
            <a:off x="434325" y="1614875"/>
            <a:ext cx="2532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COVID-19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How did pandemic travel restrictions impact industries reliant on H1B visas?</a:t>
            </a:r>
            <a:endParaRPr sz="1200"/>
          </a:p>
        </p:txBody>
      </p:sp>
      <p:sp>
        <p:nvSpPr>
          <p:cNvPr id="387" name="Google Shape;387;gb170236df6_0_40"/>
          <p:cNvSpPr txBox="1">
            <a:spLocks noGrp="1"/>
          </p:cNvSpPr>
          <p:nvPr>
            <p:ph type="body" idx="2"/>
          </p:nvPr>
        </p:nvSpPr>
        <p:spPr>
          <a:xfrm>
            <a:off x="3120077" y="1614875"/>
            <a:ext cx="2532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Remote Work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How has increased acceptance of remote work impacted H1B process?</a:t>
            </a:r>
            <a:endParaRPr sz="1200"/>
          </a:p>
        </p:txBody>
      </p:sp>
      <p:sp>
        <p:nvSpPr>
          <p:cNvPr id="388" name="Google Shape;388;gb170236df6_0_40"/>
          <p:cNvSpPr txBox="1">
            <a:spLocks noGrp="1"/>
          </p:cNvSpPr>
          <p:nvPr>
            <p:ph type="body" idx="1"/>
          </p:nvPr>
        </p:nvSpPr>
        <p:spPr>
          <a:xfrm>
            <a:off x="434325" y="2971800"/>
            <a:ext cx="25443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Political Changes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How will changing control of branches of government impact H1B process?</a:t>
            </a:r>
            <a:endParaRPr sz="1200"/>
          </a:p>
        </p:txBody>
      </p:sp>
      <p:sp>
        <p:nvSpPr>
          <p:cNvPr id="389" name="Google Shape;389;gb170236df6_0_40"/>
          <p:cNvSpPr txBox="1">
            <a:spLocks noGrp="1"/>
          </p:cNvSpPr>
          <p:nvPr>
            <p:ph type="body" idx="2"/>
          </p:nvPr>
        </p:nvSpPr>
        <p:spPr>
          <a:xfrm>
            <a:off x="3108892" y="2971800"/>
            <a:ext cx="25443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b="1"/>
              <a:t>Economic Changes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How will downturn/upturn in economy impact H1B approvals?</a:t>
            </a:r>
            <a:endParaRPr sz="1200"/>
          </a:p>
        </p:txBody>
      </p:sp>
      <p:sp>
        <p:nvSpPr>
          <p:cNvPr id="390" name="Google Shape;390;gb170236df6_0_4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391" name="Google Shape;391;gb170236df6_0_40"/>
          <p:cNvSpPr/>
          <p:nvPr/>
        </p:nvSpPr>
        <p:spPr>
          <a:xfrm>
            <a:off x="7291770" y="2143426"/>
            <a:ext cx="856643" cy="85664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gb170236df6_0_40"/>
          <p:cNvGrpSpPr/>
          <p:nvPr/>
        </p:nvGrpSpPr>
        <p:grpSpPr>
          <a:xfrm>
            <a:off x="4522669" y="54420"/>
            <a:ext cx="1486237" cy="1560588"/>
            <a:chOff x="7638277" y="937343"/>
            <a:chExt cx="744272" cy="793950"/>
          </a:xfrm>
        </p:grpSpPr>
        <p:sp>
          <p:nvSpPr>
            <p:cNvPr id="393" name="Google Shape;393;gb170236df6_0_4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gb170236df6_0_4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gb170236df6_0_4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gb170236df6_0_4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7" name="Google Shape;397;gb170236df6_0_40"/>
            <p:cNvGrpSpPr/>
            <p:nvPr/>
          </p:nvGrpSpPr>
          <p:grpSpPr>
            <a:xfrm>
              <a:off x="7638277" y="937343"/>
              <a:ext cx="744272" cy="793950"/>
              <a:chOff x="6565437" y="1588001"/>
              <a:chExt cx="744272" cy="793950"/>
            </a:xfrm>
          </p:grpSpPr>
          <p:sp>
            <p:nvSpPr>
              <p:cNvPr id="398" name="Google Shape;398;gb170236df6_0_4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gb170236df6_0_4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gb170236df6_0_4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gb170236df6_0_4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gb170236df6_0_4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gb170236df6_0_4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gb170236df6_0_4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gb170236df6_0_4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gb170236df6_0_4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gb170236df6_0_4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16bac32b1_0_43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26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413" name="Google Shape;413;gb16bac32b1_0_430" descr="Text&#10;&#10;Description automatically generated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5058023" y="372862"/>
            <a:ext cx="3572812" cy="325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b16bac32b1_0_430"/>
          <p:cNvPicPr preferRelativeResize="0"/>
          <p:nvPr/>
        </p:nvPicPr>
        <p:blipFill rotWithShape="1">
          <a:blip r:embed="rId5">
            <a:alphaModFix amt="84000"/>
          </a:blip>
          <a:srcRect/>
          <a:stretch/>
        </p:blipFill>
        <p:spPr>
          <a:xfrm>
            <a:off x="2746984" y="1042967"/>
            <a:ext cx="2760405" cy="290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b16bac32b1_0_430" descr="Graphical user interface&#10;&#10;Description automatically generated"/>
          <p:cNvPicPr preferRelativeResize="0"/>
          <p:nvPr/>
        </p:nvPicPr>
        <p:blipFill rotWithShape="1">
          <a:blip r:embed="rId6">
            <a:alphaModFix amt="60000"/>
          </a:blip>
          <a:srcRect/>
          <a:stretch/>
        </p:blipFill>
        <p:spPr>
          <a:xfrm>
            <a:off x="395705" y="1709908"/>
            <a:ext cx="2596110" cy="279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b16bac32b1_0_430"/>
          <p:cNvSpPr txBox="1"/>
          <p:nvPr/>
        </p:nvSpPr>
        <p:spPr>
          <a:xfrm>
            <a:off x="395705" y="208774"/>
            <a:ext cx="38283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 positive approach…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646D0-BCC4-AB45-AEB6-61DE44DBA807}"/>
              </a:ext>
            </a:extLst>
          </p:cNvPr>
          <p:cNvSpPr txBox="1"/>
          <p:nvPr/>
        </p:nvSpPr>
        <p:spPr>
          <a:xfrm>
            <a:off x="1183844" y="450107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June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DFE45-FA17-3649-96FE-AB25DF3EA39C}"/>
              </a:ext>
            </a:extLst>
          </p:cNvPr>
          <p:cNvSpPr txBox="1"/>
          <p:nvPr/>
        </p:nvSpPr>
        <p:spPr>
          <a:xfrm>
            <a:off x="3532311" y="392316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August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F2FFA-7774-4B44-8E02-8C32D2A6D07E}"/>
              </a:ext>
            </a:extLst>
          </p:cNvPr>
          <p:cNvSpPr txBox="1"/>
          <p:nvPr/>
        </p:nvSpPr>
        <p:spPr>
          <a:xfrm>
            <a:off x="6340387" y="3621322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November 2020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16bac32b1_0_532"/>
          <p:cNvSpPr/>
          <p:nvPr/>
        </p:nvSpPr>
        <p:spPr>
          <a:xfrm>
            <a:off x="3157870" y="168074"/>
            <a:ext cx="5826648" cy="474408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b16bac32b1_0_53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23" name="Google Shape;423;gb16bac32b1_0_532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24" name="Google Shape;424;gb16bac32b1_0_532"/>
          <p:cNvSpPr txBox="1"/>
          <p:nvPr/>
        </p:nvSpPr>
        <p:spPr>
          <a:xfrm>
            <a:off x="3561907" y="536700"/>
            <a:ext cx="4986600" cy="30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www.dol.gov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/agencies/eta/foreign-labor/performance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www.uscis.gov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/sites/default/files/document/reports/Characteristics_of_Specialty_Occupation_Workers_H-1B_Fiscal_Year_2019.pdf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www.forbes.com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/sites/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stuartanderson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/2020/10/07/trump-administration-issues-two-new-rules-to-restrict-h-1b-visas/?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sh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=6be754965120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travel.state.gov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/content/travel/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en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/us-visas/employment/temporary-worker-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visas.html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_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qz.com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india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/1914167/us-election-2020-donald-trump-joe-bidens-h-1b-visa-plans/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www.stilt.com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/blog/2020/08/restrictions-on-h1b-visa-holders-relaxed/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economictimes.indiatimes.com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nri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/visa-and-immigration/us-has-just-over-580000-h-1b-visa-holders-says-uscis/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articleshow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/76676250.cms?from=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mdr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www.investopedia.com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/news/h1b-visa-issue-explained-msft-goog/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b="0" i="0" u="none" strike="noStrike" cap="none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www.orfonline.org</a:t>
            </a:r>
            <a:r>
              <a:rPr lang="en" sz="900" b="0" i="0" u="none" strike="noStrike" cap="none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/expert-speak/biden-promised-expansion-h1b-visas-will-rife-challenges/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 b="0" i="0" strike="noStrike" cap="none" dirty="0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https://economictimes.indiatimes.com/nri/visa-and-immigration/joe-biden-plans-to-increase-h-1b-visa-limit-and-remove-country-quota-for-green-cards/articleshow/79108357.cms</a:t>
            </a:r>
            <a:endParaRPr sz="900" b="0" i="0" strike="noStrike" cap="none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900"/>
              <a:buFont typeface="Merriweather"/>
              <a:buChar char="•"/>
            </a:pPr>
            <a:r>
              <a:rPr lang="en" sz="900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</a:t>
            </a:r>
            <a:r>
              <a:rPr lang="en" sz="900" dirty="0" err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hbr.org</a:t>
            </a:r>
            <a:r>
              <a:rPr lang="en" sz="900" dirty="0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rPr>
              <a:t>/2017/05/the-h-1b-visa-debate-explained</a:t>
            </a:r>
            <a:endParaRPr sz="900" dirty="0">
              <a:solidFill>
                <a:srgbClr val="294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53D9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25" name="Google Shape;425;gb16bac32b1_0_532"/>
          <p:cNvSpPr txBox="1">
            <a:spLocks noGrp="1"/>
          </p:cNvSpPr>
          <p:nvPr>
            <p:ph type="title"/>
          </p:nvPr>
        </p:nvSpPr>
        <p:spPr>
          <a:xfrm>
            <a:off x="213649" y="3745425"/>
            <a:ext cx="26049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100">
                <a:solidFill>
                  <a:srgbClr val="FFFFFF"/>
                </a:solidFill>
              </a:rPr>
              <a:t>Thank You !</a:t>
            </a:r>
            <a:endParaRPr sz="3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263037" y="1750619"/>
            <a:ext cx="5738088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Several studies have revealed that immigrants actually help bridge the skills gap plaguing several industries in the US, including big tech and healthcare.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H1B is the work permit for international workers and there have been quite a few discussions around it in the past few years.</a:t>
            </a:r>
          </a:p>
          <a:p>
            <a:r>
              <a:rPr lang="en-US" dirty="0"/>
              <a:t>Will be looking at the insights:</a:t>
            </a:r>
          </a:p>
          <a:p>
            <a:pPr lvl="0"/>
            <a:r>
              <a:rPr lang="en-US" dirty="0"/>
              <a:t>Effect of city/state on the approval and denial of H1B.</a:t>
            </a:r>
          </a:p>
          <a:p>
            <a:pPr lvl="0"/>
            <a:r>
              <a:rPr lang="en-US" dirty="0"/>
              <a:t>Effect of salary on the approval/denial of H1B.</a:t>
            </a:r>
          </a:p>
          <a:p>
            <a:pPr lvl="0"/>
            <a:r>
              <a:rPr lang="en-US" dirty="0"/>
              <a:t>Effect of the dependents on the approval/denial.</a:t>
            </a:r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262465" y="1434112"/>
            <a:ext cx="2127574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Why H-1B matters</a:t>
            </a:r>
            <a:br>
              <a:rPr lang="en-US" dirty="0"/>
            </a:br>
            <a:endParaRPr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" name="Google Shape;185;p23">
            <a:extLst>
              <a:ext uri="{FF2B5EF4-FFF2-40B4-BE49-F238E27FC236}">
                <a16:creationId xmlns:a16="http://schemas.microsoft.com/office/drawing/2014/main" id="{3C599132-893A-B14D-B570-26A35CB38CC2}"/>
              </a:ext>
            </a:extLst>
          </p:cNvPr>
          <p:cNvSpPr txBox="1">
            <a:spLocks/>
          </p:cNvSpPr>
          <p:nvPr/>
        </p:nvSpPr>
        <p:spPr>
          <a:xfrm>
            <a:off x="743642" y="268350"/>
            <a:ext cx="212757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FFFFFF"/>
                </a:solidFill>
                <a:latin typeface="Merriweather"/>
                <a:sym typeface="Merriweather"/>
              </a:rPr>
              <a:t>Outline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6571F-0012-8644-A4E1-26BB2D2F5A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 rot="5400000">
            <a:off x="-322533" y="1958742"/>
            <a:ext cx="3652729" cy="2470964"/>
          </a:xfrm>
          <a:prstGeom prst="rect">
            <a:avLst/>
          </a:prstGeom>
        </p:spPr>
      </p:pic>
      <p:sp>
        <p:nvSpPr>
          <p:cNvPr id="14" name="Google Shape;220;gb169a28e49_1_121">
            <a:extLst>
              <a:ext uri="{FF2B5EF4-FFF2-40B4-BE49-F238E27FC236}">
                <a16:creationId xmlns:a16="http://schemas.microsoft.com/office/drawing/2014/main" id="{2B0F2387-28AB-EB46-91BB-1DC55C4D9ED0}"/>
              </a:ext>
            </a:extLst>
          </p:cNvPr>
          <p:cNvSpPr txBox="1">
            <a:spLocks/>
          </p:cNvSpPr>
          <p:nvPr/>
        </p:nvSpPr>
        <p:spPr>
          <a:xfrm>
            <a:off x="3262465" y="329859"/>
            <a:ext cx="5738089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 b="0" i="0" u="none" strike="noStrike" cap="non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ts val="1400"/>
              <a:buFont typeface="Merriweather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erriweather"/>
                <a:ea typeface="Merriweather"/>
                <a:cs typeface="Merriweather"/>
                <a:sym typeface="Merriweather"/>
              </a:rPr>
              <a:t>What is H1B?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Open Sans"/>
              <a:buNone/>
            </a:pPr>
            <a:r>
              <a:rPr lang="en-US" sz="1400" dirty="0">
                <a:sym typeface="Calibri"/>
              </a:rPr>
              <a:t>The H-1B is a visa in the United States under the Immigration and Nationality Act, section 101(a)(15)(H) that allows U.S. employers to temporarily employ foreign workers in specialty occupations.</a:t>
            </a:r>
            <a:endParaRPr lang="en-US" sz="1400" dirty="0"/>
          </a:p>
        </p:txBody>
      </p:sp>
      <p:sp>
        <p:nvSpPr>
          <p:cNvPr id="15" name="Google Shape;178;p22">
            <a:extLst>
              <a:ext uri="{FF2B5EF4-FFF2-40B4-BE49-F238E27FC236}">
                <a16:creationId xmlns:a16="http://schemas.microsoft.com/office/drawing/2014/main" id="{36E5C22C-21AF-E947-AEE9-FCD1D8D92AB0}"/>
              </a:ext>
            </a:extLst>
          </p:cNvPr>
          <p:cNvSpPr txBox="1">
            <a:spLocks/>
          </p:cNvSpPr>
          <p:nvPr/>
        </p:nvSpPr>
        <p:spPr>
          <a:xfrm>
            <a:off x="3263037" y="2524924"/>
            <a:ext cx="1426759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sz="1400" b="1" i="0" u="none" strike="noStrike" cap="non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47647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23975" y="789951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800" dirty="0"/>
              <a:t>Motivation 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259762" y="1502114"/>
            <a:ext cx="5676301" cy="3528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42900">
              <a:buClr>
                <a:srgbClr val="FFA800"/>
              </a:buClr>
              <a:buSzPts val="1800"/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  <a:latin typeface="Merriweather"/>
                <a:sym typeface="Merriweather"/>
              </a:rPr>
              <a:t>“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Denial rates for new H-1B petitions 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for initial employment rose from 6% in FY 2015 to 29% through the second quarter of FY 2020,” according to a 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National Foundation for American Policy </a:t>
            </a:r>
            <a:r>
              <a:rPr lang="en-US" u="sng" dirty="0">
                <a:solidFill>
                  <a:schemeClr val="bg1"/>
                </a:solidFill>
                <a:sym typeface="Merriweather"/>
                <a:hlinkClick r:id="rId3" tooltip="https://nfap.com/wp-content/uploads/2020/08/H-1B-Denial-Rates-Analysis-Through-The-Second-Quarter-Of-FY-2020.NFAP-Policy-Brief.August-2020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.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 </a:t>
            </a:r>
          </a:p>
          <a:p>
            <a:pPr indent="-342900">
              <a:buClr>
                <a:srgbClr val="FFA800"/>
              </a:buClr>
              <a:buSzPts val="1800"/>
            </a:pPr>
            <a:r>
              <a:rPr lang="en-US" dirty="0">
                <a:solidFill>
                  <a:schemeClr val="bg1"/>
                </a:solidFill>
                <a:sym typeface="Merriweather"/>
              </a:rPr>
              <a:t>On </a:t>
            </a:r>
            <a:r>
              <a:rPr lang="en-US" dirty="0">
                <a:solidFill>
                  <a:schemeClr val="bg1"/>
                </a:solidFill>
                <a:sym typeface="Merriweath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June 22, 2020, President Trump made an executive order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, now generally referred to as the 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H1B visa ban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. </a:t>
            </a:r>
          </a:p>
          <a:p>
            <a:pPr indent="-342900">
              <a:buClr>
                <a:srgbClr val="FFA800"/>
              </a:buClr>
              <a:buSzPts val="1800"/>
            </a:pPr>
            <a:r>
              <a:rPr lang="en-US" dirty="0">
                <a:solidFill>
                  <a:schemeClr val="bg1"/>
                </a:solidFill>
                <a:sym typeface="Merriweather"/>
              </a:rPr>
              <a:t>An 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uproar from the immigration community 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as well as many large tech companies like Facebook and Microsoft, who 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rely on skilled foreign workers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. As a result, the Department of State has announced certain </a:t>
            </a:r>
            <a:r>
              <a:rPr lang="en-US" dirty="0">
                <a:solidFill>
                  <a:schemeClr val="bg1"/>
                </a:solidFill>
                <a:sym typeface="Merriweath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relaxations and exceptions to the H1B visa ban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. </a:t>
            </a:r>
          </a:p>
          <a:p>
            <a:pPr indent="-342900">
              <a:buClr>
                <a:srgbClr val="FFA800"/>
              </a:buClr>
              <a:buSzPts val="1800"/>
            </a:pPr>
            <a:r>
              <a:rPr lang="en-US" dirty="0">
                <a:solidFill>
                  <a:schemeClr val="bg1"/>
                </a:solidFill>
                <a:sym typeface="Merriweather"/>
              </a:rPr>
              <a:t>The Department of State said the reason for certain exceptions being allowed is because replacing certain critical employees will cause </a:t>
            </a:r>
            <a:r>
              <a:rPr lang="en-US" u="sng" dirty="0">
                <a:solidFill>
                  <a:schemeClr val="bg1"/>
                </a:solidFill>
                <a:sym typeface="Merriweather"/>
              </a:rPr>
              <a:t>financial hardship to businesses</a:t>
            </a:r>
            <a:r>
              <a:rPr lang="en-US" dirty="0">
                <a:solidFill>
                  <a:schemeClr val="bg1"/>
                </a:solidFill>
                <a:sym typeface="Merriweather"/>
              </a:rPr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7" name="Picture 6" descr="A picture containing wire&#10;&#10;Description automatically generated">
            <a:extLst>
              <a:ext uri="{FF2B5EF4-FFF2-40B4-BE49-F238E27FC236}">
                <a16:creationId xmlns:a16="http://schemas.microsoft.com/office/drawing/2014/main" id="{1FA8C51E-28A4-5842-9F6E-3FC6FB4C3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626" y="0"/>
            <a:ext cx="3033374" cy="3528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EDB3F4-191D-1649-853F-B63207DB6122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pSp>
        <p:nvGrpSpPr>
          <p:cNvPr id="13" name="Google Shape;629;p40">
            <a:extLst>
              <a:ext uri="{FF2B5EF4-FFF2-40B4-BE49-F238E27FC236}">
                <a16:creationId xmlns:a16="http://schemas.microsoft.com/office/drawing/2014/main" id="{ABED0D5A-90D6-B84F-825B-B0F6F0FC168B}"/>
              </a:ext>
            </a:extLst>
          </p:cNvPr>
          <p:cNvGrpSpPr/>
          <p:nvPr/>
        </p:nvGrpSpPr>
        <p:grpSpPr>
          <a:xfrm>
            <a:off x="6885525" y="3895893"/>
            <a:ext cx="1483575" cy="991969"/>
            <a:chOff x="3927500" y="301425"/>
            <a:chExt cx="461550" cy="411625"/>
          </a:xfrm>
        </p:grpSpPr>
        <p:sp>
          <p:nvSpPr>
            <p:cNvPr id="14" name="Google Shape;630;p40">
              <a:extLst>
                <a:ext uri="{FF2B5EF4-FFF2-40B4-BE49-F238E27FC236}">
                  <a16:creationId xmlns:a16="http://schemas.microsoft.com/office/drawing/2014/main" id="{641AC27D-09D9-1445-8570-80C72309C590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1;p40">
              <a:extLst>
                <a:ext uri="{FF2B5EF4-FFF2-40B4-BE49-F238E27FC236}">
                  <a16:creationId xmlns:a16="http://schemas.microsoft.com/office/drawing/2014/main" id="{D1D99982-A408-F941-BE3C-66F723553D22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2;p40">
              <a:extLst>
                <a:ext uri="{FF2B5EF4-FFF2-40B4-BE49-F238E27FC236}">
                  <a16:creationId xmlns:a16="http://schemas.microsoft.com/office/drawing/2014/main" id="{13FBDFC9-A19C-4242-8C31-EE44305DE562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3;p40">
              <a:extLst>
                <a:ext uri="{FF2B5EF4-FFF2-40B4-BE49-F238E27FC236}">
                  <a16:creationId xmlns:a16="http://schemas.microsoft.com/office/drawing/2014/main" id="{B2771B6F-331F-CB4B-AA70-D489CC080019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4;p40">
              <a:extLst>
                <a:ext uri="{FF2B5EF4-FFF2-40B4-BE49-F238E27FC236}">
                  <a16:creationId xmlns:a16="http://schemas.microsoft.com/office/drawing/2014/main" id="{C8E17BB6-119F-B740-B637-C213C104A15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5;p40">
              <a:extLst>
                <a:ext uri="{FF2B5EF4-FFF2-40B4-BE49-F238E27FC236}">
                  <a16:creationId xmlns:a16="http://schemas.microsoft.com/office/drawing/2014/main" id="{31A4E8FD-FF70-C24A-B088-400428F148E1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6;p40">
              <a:extLst>
                <a:ext uri="{FF2B5EF4-FFF2-40B4-BE49-F238E27FC236}">
                  <a16:creationId xmlns:a16="http://schemas.microsoft.com/office/drawing/2014/main" id="{A2979A27-67D6-DC46-9F84-F66FCA073AFA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7;p40">
              <a:extLst>
                <a:ext uri="{FF2B5EF4-FFF2-40B4-BE49-F238E27FC236}">
                  <a16:creationId xmlns:a16="http://schemas.microsoft.com/office/drawing/2014/main" id="{2C85DC5D-01AB-7D4D-8E92-EFFC7E54DAD9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8;p40">
              <a:extLst>
                <a:ext uri="{FF2B5EF4-FFF2-40B4-BE49-F238E27FC236}">
                  <a16:creationId xmlns:a16="http://schemas.microsoft.com/office/drawing/2014/main" id="{DB0AF46A-FD64-6C4E-AC28-76E48FE42907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9;p40">
              <a:extLst>
                <a:ext uri="{FF2B5EF4-FFF2-40B4-BE49-F238E27FC236}">
                  <a16:creationId xmlns:a16="http://schemas.microsoft.com/office/drawing/2014/main" id="{167B31F6-643D-F54C-80AE-5210C7CCF6AB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0;p40">
              <a:extLst>
                <a:ext uri="{FF2B5EF4-FFF2-40B4-BE49-F238E27FC236}">
                  <a16:creationId xmlns:a16="http://schemas.microsoft.com/office/drawing/2014/main" id="{749D3157-FC07-D848-A585-354CEF7B34E9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1;p40">
              <a:extLst>
                <a:ext uri="{FF2B5EF4-FFF2-40B4-BE49-F238E27FC236}">
                  <a16:creationId xmlns:a16="http://schemas.microsoft.com/office/drawing/2014/main" id="{CD962095-7F38-164B-B7EE-D4F2A6E4B0D3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2;p40">
              <a:extLst>
                <a:ext uri="{FF2B5EF4-FFF2-40B4-BE49-F238E27FC236}">
                  <a16:creationId xmlns:a16="http://schemas.microsoft.com/office/drawing/2014/main" id="{717E86C6-F869-4C46-B037-BCFEB4E641E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3;p40">
              <a:extLst>
                <a:ext uri="{FF2B5EF4-FFF2-40B4-BE49-F238E27FC236}">
                  <a16:creationId xmlns:a16="http://schemas.microsoft.com/office/drawing/2014/main" id="{3E912046-4C65-4640-A77B-59369C3A7427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4;p40">
              <a:extLst>
                <a:ext uri="{FF2B5EF4-FFF2-40B4-BE49-F238E27FC236}">
                  <a16:creationId xmlns:a16="http://schemas.microsoft.com/office/drawing/2014/main" id="{A242C4C3-D349-8140-A7E2-88A532117744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5;p40">
              <a:extLst>
                <a:ext uri="{FF2B5EF4-FFF2-40B4-BE49-F238E27FC236}">
                  <a16:creationId xmlns:a16="http://schemas.microsoft.com/office/drawing/2014/main" id="{17859211-918E-E94D-A3FE-E9A49DC09C39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6;p40">
              <a:extLst>
                <a:ext uri="{FF2B5EF4-FFF2-40B4-BE49-F238E27FC236}">
                  <a16:creationId xmlns:a16="http://schemas.microsoft.com/office/drawing/2014/main" id="{3E2047C7-ACF7-964D-B1D1-DFEE9B4BC4BE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7;p40">
              <a:extLst>
                <a:ext uri="{FF2B5EF4-FFF2-40B4-BE49-F238E27FC236}">
                  <a16:creationId xmlns:a16="http://schemas.microsoft.com/office/drawing/2014/main" id="{9AEE8948-32A3-ED40-B6CB-5C5587E8A6C0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8;p40">
              <a:extLst>
                <a:ext uri="{FF2B5EF4-FFF2-40B4-BE49-F238E27FC236}">
                  <a16:creationId xmlns:a16="http://schemas.microsoft.com/office/drawing/2014/main" id="{960ECCB7-0B29-3F42-960B-2471459F2608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9;p40">
              <a:extLst>
                <a:ext uri="{FF2B5EF4-FFF2-40B4-BE49-F238E27FC236}">
                  <a16:creationId xmlns:a16="http://schemas.microsoft.com/office/drawing/2014/main" id="{6A07255B-2F93-8A49-8FA6-92BC3CF7DC28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0;p40">
              <a:extLst>
                <a:ext uri="{FF2B5EF4-FFF2-40B4-BE49-F238E27FC236}">
                  <a16:creationId xmlns:a16="http://schemas.microsoft.com/office/drawing/2014/main" id="{0F9A31B6-240A-B147-A69A-DEB43BB8AEA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1;p40">
              <a:extLst>
                <a:ext uri="{FF2B5EF4-FFF2-40B4-BE49-F238E27FC236}">
                  <a16:creationId xmlns:a16="http://schemas.microsoft.com/office/drawing/2014/main" id="{26E04B90-2818-7F43-B516-6CF34558F40C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2;p40">
              <a:extLst>
                <a:ext uri="{FF2B5EF4-FFF2-40B4-BE49-F238E27FC236}">
                  <a16:creationId xmlns:a16="http://schemas.microsoft.com/office/drawing/2014/main" id="{38904D3C-A3F4-284D-AFEA-6DABA6860934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3;p40">
              <a:extLst>
                <a:ext uri="{FF2B5EF4-FFF2-40B4-BE49-F238E27FC236}">
                  <a16:creationId xmlns:a16="http://schemas.microsoft.com/office/drawing/2014/main" id="{A2408723-BE93-D646-B017-CFBAEEBCE243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4;p40">
              <a:extLst>
                <a:ext uri="{FF2B5EF4-FFF2-40B4-BE49-F238E27FC236}">
                  <a16:creationId xmlns:a16="http://schemas.microsoft.com/office/drawing/2014/main" id="{7CCDF012-4CCE-414E-82AF-1C0BEDB75C40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5;p40">
              <a:extLst>
                <a:ext uri="{FF2B5EF4-FFF2-40B4-BE49-F238E27FC236}">
                  <a16:creationId xmlns:a16="http://schemas.microsoft.com/office/drawing/2014/main" id="{E47D66EA-BBFE-ED4A-A4B0-80D0ED33C0F9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6;p40">
              <a:extLst>
                <a:ext uri="{FF2B5EF4-FFF2-40B4-BE49-F238E27FC236}">
                  <a16:creationId xmlns:a16="http://schemas.microsoft.com/office/drawing/2014/main" id="{7BD28915-C398-6A4F-A25B-6175BD27D7E7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41;p40">
            <a:extLst>
              <a:ext uri="{FF2B5EF4-FFF2-40B4-BE49-F238E27FC236}">
                <a16:creationId xmlns:a16="http://schemas.microsoft.com/office/drawing/2014/main" id="{244DE59C-D560-7C4B-9D4F-D8D5989A66DF}"/>
              </a:ext>
            </a:extLst>
          </p:cNvPr>
          <p:cNvGrpSpPr/>
          <p:nvPr/>
        </p:nvGrpSpPr>
        <p:grpSpPr>
          <a:xfrm>
            <a:off x="5235422" y="190980"/>
            <a:ext cx="742050" cy="645596"/>
            <a:chOff x="3932350" y="3714775"/>
            <a:chExt cx="439650" cy="319075"/>
          </a:xfrm>
        </p:grpSpPr>
        <p:sp>
          <p:nvSpPr>
            <p:cNvPr id="42" name="Google Shape;542;p40">
              <a:extLst>
                <a:ext uri="{FF2B5EF4-FFF2-40B4-BE49-F238E27FC236}">
                  <a16:creationId xmlns:a16="http://schemas.microsoft.com/office/drawing/2014/main" id="{690AB7ED-8664-0E42-8C75-9F8B2B9EFED6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3;p40">
              <a:extLst>
                <a:ext uri="{FF2B5EF4-FFF2-40B4-BE49-F238E27FC236}">
                  <a16:creationId xmlns:a16="http://schemas.microsoft.com/office/drawing/2014/main" id="{04F82F03-6F9D-A341-92D0-0800176C8216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4;p40">
              <a:extLst>
                <a:ext uri="{FF2B5EF4-FFF2-40B4-BE49-F238E27FC236}">
                  <a16:creationId xmlns:a16="http://schemas.microsoft.com/office/drawing/2014/main" id="{7CD00D24-EF40-4A44-9F1C-B824D4F3A9B3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5;p40">
              <a:extLst>
                <a:ext uri="{FF2B5EF4-FFF2-40B4-BE49-F238E27FC236}">
                  <a16:creationId xmlns:a16="http://schemas.microsoft.com/office/drawing/2014/main" id="{98430EB9-1209-7848-9536-47685C8F09E0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6;p40">
              <a:extLst>
                <a:ext uri="{FF2B5EF4-FFF2-40B4-BE49-F238E27FC236}">
                  <a16:creationId xmlns:a16="http://schemas.microsoft.com/office/drawing/2014/main" id="{55D8C838-9CD5-9A4A-8463-EFF7A7D33C26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3802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ctrTitle" idx="4294967295"/>
          </p:nvPr>
        </p:nvSpPr>
        <p:spPr>
          <a:xfrm>
            <a:off x="1198950" y="-270911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800"/>
                </a:solidFill>
              </a:rPr>
              <a:t>Literature Review : Facts!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135982" y="796048"/>
            <a:ext cx="7589224" cy="37465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H1B Specialty Occupation - the rapid changes to the H1B rules. 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bachelor’s or higher degree specifically related to the Specialty Occupation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position they will be hiring in is directly related to the education degree.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DHS wants to use the conventional “master-servant relationship.”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The employer petitioning for the H1B visa must essentially control and evaluate the work done by the H1B visa holder. 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hire, pay, provide equipment for work, and claim them as an employee for tax purposes. 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delivered product has to be related to the employer’s usual line of work.</a:t>
            </a:r>
          </a:p>
          <a:p>
            <a:pPr lvl="0"/>
            <a:r>
              <a:rPr lang="en-US" sz="1600" dirty="0">
                <a:solidFill>
                  <a:schemeClr val="bg1"/>
                </a:solidFill>
              </a:rPr>
              <a:t>At a third-party worksite, the DHS will require additional evidence to prove this relationship like Statement of Work, Supplier Agreements, 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endParaRPr lang="en-US" sz="1600" dirty="0">
              <a:solidFill>
                <a:schemeClr val="bg1"/>
              </a:solidFill>
            </a:endParaRPr>
          </a:p>
          <a:p>
            <a:pPr lvl="0"/>
            <a:endParaRPr lang="en-US" dirty="0"/>
          </a:p>
          <a:p>
            <a:pPr lvl="0"/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rgbClr val="FFFFFF"/>
              </a:solidFill>
            </a:endParaRPr>
          </a:p>
        </p:txBody>
      </p:sp>
      <p:grpSp>
        <p:nvGrpSpPr>
          <p:cNvPr id="5" name="Google Shape;434;p40">
            <a:extLst>
              <a:ext uri="{FF2B5EF4-FFF2-40B4-BE49-F238E27FC236}">
                <a16:creationId xmlns:a16="http://schemas.microsoft.com/office/drawing/2014/main" id="{476B7EFE-9711-1446-818C-DF806CF426B5}"/>
              </a:ext>
            </a:extLst>
          </p:cNvPr>
          <p:cNvGrpSpPr/>
          <p:nvPr/>
        </p:nvGrpSpPr>
        <p:grpSpPr>
          <a:xfrm>
            <a:off x="8234042" y="373741"/>
            <a:ext cx="455454" cy="513706"/>
            <a:chOff x="5290150" y="1636700"/>
            <a:chExt cx="425025" cy="429875"/>
          </a:xfrm>
        </p:grpSpPr>
        <p:sp>
          <p:nvSpPr>
            <p:cNvPr id="6" name="Google Shape;435;p40">
              <a:extLst>
                <a:ext uri="{FF2B5EF4-FFF2-40B4-BE49-F238E27FC236}">
                  <a16:creationId xmlns:a16="http://schemas.microsoft.com/office/drawing/2014/main" id="{518C1151-4ACE-1343-B6F4-F49F8CB20E16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6;p40">
              <a:extLst>
                <a:ext uri="{FF2B5EF4-FFF2-40B4-BE49-F238E27FC236}">
                  <a16:creationId xmlns:a16="http://schemas.microsoft.com/office/drawing/2014/main" id="{FDBA797D-D3BA-E643-9D49-3472E6F19D74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51;p40">
            <a:extLst>
              <a:ext uri="{FF2B5EF4-FFF2-40B4-BE49-F238E27FC236}">
                <a16:creationId xmlns:a16="http://schemas.microsoft.com/office/drawing/2014/main" id="{FD2434EC-24BD-2B4D-99FF-BE3E97EDFBEC}"/>
              </a:ext>
            </a:extLst>
          </p:cNvPr>
          <p:cNvGrpSpPr/>
          <p:nvPr/>
        </p:nvGrpSpPr>
        <p:grpSpPr>
          <a:xfrm>
            <a:off x="7752490" y="908086"/>
            <a:ext cx="387595" cy="464232"/>
            <a:chOff x="616425" y="2329600"/>
            <a:chExt cx="361700" cy="388475"/>
          </a:xfrm>
        </p:grpSpPr>
        <p:sp>
          <p:nvSpPr>
            <p:cNvPr id="9" name="Google Shape;452;p40">
              <a:extLst>
                <a:ext uri="{FF2B5EF4-FFF2-40B4-BE49-F238E27FC236}">
                  <a16:creationId xmlns:a16="http://schemas.microsoft.com/office/drawing/2014/main" id="{DA775397-F1D7-0745-83FA-EFE47B9D4F70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3;p40">
              <a:extLst>
                <a:ext uri="{FF2B5EF4-FFF2-40B4-BE49-F238E27FC236}">
                  <a16:creationId xmlns:a16="http://schemas.microsoft.com/office/drawing/2014/main" id="{223C9849-D80B-1F49-8476-7FBBFA7C5DF5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40">
              <a:extLst>
                <a:ext uri="{FF2B5EF4-FFF2-40B4-BE49-F238E27FC236}">
                  <a16:creationId xmlns:a16="http://schemas.microsoft.com/office/drawing/2014/main" id="{F6E4A489-4B57-AE40-BFCC-ABF86CBED467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5;p40">
              <a:extLst>
                <a:ext uri="{FF2B5EF4-FFF2-40B4-BE49-F238E27FC236}">
                  <a16:creationId xmlns:a16="http://schemas.microsoft.com/office/drawing/2014/main" id="{131562D7-0361-E848-982D-4CC9A623812B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6;p40">
              <a:extLst>
                <a:ext uri="{FF2B5EF4-FFF2-40B4-BE49-F238E27FC236}">
                  <a16:creationId xmlns:a16="http://schemas.microsoft.com/office/drawing/2014/main" id="{6113F1EB-B0DF-584E-A388-A19188576F2A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7;p40">
              <a:extLst>
                <a:ext uri="{FF2B5EF4-FFF2-40B4-BE49-F238E27FC236}">
                  <a16:creationId xmlns:a16="http://schemas.microsoft.com/office/drawing/2014/main" id="{AA0D1006-5DDF-5848-A129-BD9DE139CD8C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8;p40">
              <a:extLst>
                <a:ext uri="{FF2B5EF4-FFF2-40B4-BE49-F238E27FC236}">
                  <a16:creationId xmlns:a16="http://schemas.microsoft.com/office/drawing/2014/main" id="{34E07195-F5F8-8444-AF58-DB32940316D8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9;p40">
              <a:extLst>
                <a:ext uri="{FF2B5EF4-FFF2-40B4-BE49-F238E27FC236}">
                  <a16:creationId xmlns:a16="http://schemas.microsoft.com/office/drawing/2014/main" id="{667CAE41-AF61-0541-841B-7E3AC19D5148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84;p40">
            <a:extLst>
              <a:ext uri="{FF2B5EF4-FFF2-40B4-BE49-F238E27FC236}">
                <a16:creationId xmlns:a16="http://schemas.microsoft.com/office/drawing/2014/main" id="{3D85E889-391C-E941-A707-CB2B15931940}"/>
              </a:ext>
            </a:extLst>
          </p:cNvPr>
          <p:cNvSpPr/>
          <p:nvPr/>
        </p:nvSpPr>
        <p:spPr>
          <a:xfrm>
            <a:off x="8234042" y="1602366"/>
            <a:ext cx="408464" cy="48024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511;p40">
            <a:extLst>
              <a:ext uri="{FF2B5EF4-FFF2-40B4-BE49-F238E27FC236}">
                <a16:creationId xmlns:a16="http://schemas.microsoft.com/office/drawing/2014/main" id="{7EA2F8FA-3F47-CA4D-909C-6F7DDAB8EDC6}"/>
              </a:ext>
            </a:extLst>
          </p:cNvPr>
          <p:cNvGrpSpPr/>
          <p:nvPr/>
        </p:nvGrpSpPr>
        <p:grpSpPr>
          <a:xfrm>
            <a:off x="8200903" y="2868741"/>
            <a:ext cx="506327" cy="433669"/>
            <a:chOff x="568950" y="3686775"/>
            <a:chExt cx="472500" cy="362900"/>
          </a:xfrm>
        </p:grpSpPr>
        <p:sp>
          <p:nvSpPr>
            <p:cNvPr id="19" name="Google Shape;512;p40">
              <a:extLst>
                <a:ext uri="{FF2B5EF4-FFF2-40B4-BE49-F238E27FC236}">
                  <a16:creationId xmlns:a16="http://schemas.microsoft.com/office/drawing/2014/main" id="{B7D28F5C-2B36-C645-B838-287C4848E9A8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3;p40">
              <a:extLst>
                <a:ext uri="{FF2B5EF4-FFF2-40B4-BE49-F238E27FC236}">
                  <a16:creationId xmlns:a16="http://schemas.microsoft.com/office/drawing/2014/main" id="{57162213-B480-1247-A79C-A90542505D5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14;p40">
              <a:extLst>
                <a:ext uri="{FF2B5EF4-FFF2-40B4-BE49-F238E27FC236}">
                  <a16:creationId xmlns:a16="http://schemas.microsoft.com/office/drawing/2014/main" id="{3AB145F7-E6C5-2A44-9AF9-7A236EE0FBE1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33;p40">
            <a:extLst>
              <a:ext uri="{FF2B5EF4-FFF2-40B4-BE49-F238E27FC236}">
                <a16:creationId xmlns:a16="http://schemas.microsoft.com/office/drawing/2014/main" id="{CCC346C4-FAD0-8B45-A814-B25A3EBFA6AE}"/>
              </a:ext>
            </a:extLst>
          </p:cNvPr>
          <p:cNvGrpSpPr/>
          <p:nvPr/>
        </p:nvGrpSpPr>
        <p:grpSpPr>
          <a:xfrm>
            <a:off x="7774677" y="2240065"/>
            <a:ext cx="459365" cy="420584"/>
            <a:chOff x="2599525" y="3688600"/>
            <a:chExt cx="428675" cy="351950"/>
          </a:xfrm>
        </p:grpSpPr>
        <p:sp>
          <p:nvSpPr>
            <p:cNvPr id="23" name="Google Shape;534;p40">
              <a:extLst>
                <a:ext uri="{FF2B5EF4-FFF2-40B4-BE49-F238E27FC236}">
                  <a16:creationId xmlns:a16="http://schemas.microsoft.com/office/drawing/2014/main" id="{126F968B-C2E0-4943-B986-3ED86E943691}"/>
                </a:ext>
              </a:extLst>
            </p:cNvPr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5;p40">
              <a:extLst>
                <a:ext uri="{FF2B5EF4-FFF2-40B4-BE49-F238E27FC236}">
                  <a16:creationId xmlns:a16="http://schemas.microsoft.com/office/drawing/2014/main" id="{0F7C5149-FCBC-AA4C-B9D8-39B6613C5F29}"/>
                </a:ext>
              </a:extLst>
            </p:cNvPr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6;p40">
              <a:extLst>
                <a:ext uri="{FF2B5EF4-FFF2-40B4-BE49-F238E27FC236}">
                  <a16:creationId xmlns:a16="http://schemas.microsoft.com/office/drawing/2014/main" id="{93D35017-D834-8544-82F9-A84C03BAD13A}"/>
                </a:ext>
              </a:extLst>
            </p:cNvPr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575;p40">
            <a:extLst>
              <a:ext uri="{FF2B5EF4-FFF2-40B4-BE49-F238E27FC236}">
                <a16:creationId xmlns:a16="http://schemas.microsoft.com/office/drawing/2014/main" id="{1B1EC2B7-AA49-474B-8FFE-5E172B5525E8}"/>
              </a:ext>
            </a:extLst>
          </p:cNvPr>
          <p:cNvSpPr/>
          <p:nvPr/>
        </p:nvSpPr>
        <p:spPr>
          <a:xfrm>
            <a:off x="7803274" y="3434983"/>
            <a:ext cx="434558" cy="423512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377;p40">
            <a:extLst>
              <a:ext uri="{FF2B5EF4-FFF2-40B4-BE49-F238E27FC236}">
                <a16:creationId xmlns:a16="http://schemas.microsoft.com/office/drawing/2014/main" id="{E4469149-5BC7-1B49-9097-B3AD506E840E}"/>
              </a:ext>
            </a:extLst>
          </p:cNvPr>
          <p:cNvGrpSpPr/>
          <p:nvPr/>
        </p:nvGrpSpPr>
        <p:grpSpPr>
          <a:xfrm>
            <a:off x="8242793" y="4055687"/>
            <a:ext cx="437156" cy="594488"/>
            <a:chOff x="596350" y="929175"/>
            <a:chExt cx="407950" cy="497475"/>
          </a:xfrm>
        </p:grpSpPr>
        <p:sp>
          <p:nvSpPr>
            <p:cNvPr id="28" name="Google Shape;378;p40">
              <a:extLst>
                <a:ext uri="{FF2B5EF4-FFF2-40B4-BE49-F238E27FC236}">
                  <a16:creationId xmlns:a16="http://schemas.microsoft.com/office/drawing/2014/main" id="{C471EB96-12D5-2846-9DE1-894ACE7B1FD4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9;p40">
              <a:extLst>
                <a:ext uri="{FF2B5EF4-FFF2-40B4-BE49-F238E27FC236}">
                  <a16:creationId xmlns:a16="http://schemas.microsoft.com/office/drawing/2014/main" id="{907B76C6-1F16-3E44-8321-C764F9A26805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0;p40">
              <a:extLst>
                <a:ext uri="{FF2B5EF4-FFF2-40B4-BE49-F238E27FC236}">
                  <a16:creationId xmlns:a16="http://schemas.microsoft.com/office/drawing/2014/main" id="{9543694B-429B-504B-8144-72E0A2EA91E3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1;p40">
              <a:extLst>
                <a:ext uri="{FF2B5EF4-FFF2-40B4-BE49-F238E27FC236}">
                  <a16:creationId xmlns:a16="http://schemas.microsoft.com/office/drawing/2014/main" id="{7DB375C1-1302-164E-8622-DF3A4FAF5BF3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;p40">
              <a:extLst>
                <a:ext uri="{FF2B5EF4-FFF2-40B4-BE49-F238E27FC236}">
                  <a16:creationId xmlns:a16="http://schemas.microsoft.com/office/drawing/2014/main" id="{62D92CD9-0286-6A47-8FFD-782D9228AB7A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3;p40">
              <a:extLst>
                <a:ext uri="{FF2B5EF4-FFF2-40B4-BE49-F238E27FC236}">
                  <a16:creationId xmlns:a16="http://schemas.microsoft.com/office/drawing/2014/main" id="{8F060613-2E21-EF40-A217-A1FDBA107A79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4;p40">
              <a:extLst>
                <a:ext uri="{FF2B5EF4-FFF2-40B4-BE49-F238E27FC236}">
                  <a16:creationId xmlns:a16="http://schemas.microsoft.com/office/drawing/2014/main" id="{706152EF-0307-AB45-A0DA-C4D1CA133D53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609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/>
              <a:t>Data</a:t>
            </a:r>
            <a:endParaRPr sz="2800"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1"/>
          </p:nvPr>
        </p:nvSpPr>
        <p:spPr>
          <a:xfrm>
            <a:off x="4994225" y="1585100"/>
            <a:ext cx="4035900" cy="3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b="1"/>
              <a:t>Data Source:</a:t>
            </a:r>
            <a:r>
              <a:rPr lang="en" sz="1100"/>
              <a:t> Performance Data from the U.S Department of Labor site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https://www.dol.gov/agencies/eta/foreign-labor/performance</a:t>
            </a:r>
            <a:endParaRPr sz="11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 u="sng">
              <a:solidFill>
                <a:srgbClr val="0563C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b="1">
                <a:solidFill>
                  <a:srgbClr val="000000"/>
                </a:solidFill>
              </a:rPr>
              <a:t>Description: </a:t>
            </a:r>
            <a:r>
              <a:rPr lang="en" sz="1100">
                <a:solidFill>
                  <a:srgbClr val="000000"/>
                </a:solidFill>
              </a:rPr>
              <a:t>The data includes variables such as :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00000"/>
                </a:solidFill>
              </a:rPr>
              <a:t>Status</a:t>
            </a:r>
            <a:r>
              <a:rPr lang="en" sz="1100">
                <a:solidFill>
                  <a:srgbClr val="000000"/>
                </a:solidFill>
              </a:rPr>
              <a:t> - Accepted (0) / Denied (1)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00000"/>
                </a:solidFill>
              </a:rPr>
              <a:t>wage</a:t>
            </a:r>
            <a:r>
              <a:rPr lang="en" sz="1100">
                <a:solidFill>
                  <a:srgbClr val="000000"/>
                </a:solidFill>
              </a:rPr>
              <a:t> - Yearly salary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00000"/>
                </a:solidFill>
              </a:rPr>
              <a:t>Title</a:t>
            </a:r>
            <a:r>
              <a:rPr lang="en" sz="1100">
                <a:solidFill>
                  <a:srgbClr val="000000"/>
                </a:solidFill>
              </a:rPr>
              <a:t> - To include all the IT jobs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00000"/>
                </a:solidFill>
              </a:rPr>
              <a:t>Employer State</a:t>
            </a:r>
            <a:r>
              <a:rPr lang="en" sz="1100">
                <a:solidFill>
                  <a:srgbClr val="000000"/>
                </a:solidFill>
              </a:rPr>
              <a:t> - EMployer’s primary location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>
                <a:solidFill>
                  <a:srgbClr val="000000"/>
                </a:solidFill>
              </a:rPr>
              <a:t>Worksite</a:t>
            </a:r>
            <a:r>
              <a:rPr lang="en" sz="1100">
                <a:solidFill>
                  <a:srgbClr val="000000"/>
                </a:solidFill>
              </a:rPr>
              <a:t> - Employee’s work location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u="sng"/>
              <a:t>Dependent</a:t>
            </a:r>
            <a:r>
              <a:rPr lang="en" sz="1100"/>
              <a:t> - If the employer is designated as H1B dependent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47" name="Google Shape;24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00" y="1473350"/>
            <a:ext cx="4299026" cy="23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169a28e49_1_3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/>
              <a:t>Data (cont.)</a:t>
            </a:r>
            <a:endParaRPr sz="2800"/>
          </a:p>
        </p:txBody>
      </p:sp>
      <p:sp>
        <p:nvSpPr>
          <p:cNvPr id="253" name="Google Shape;253;gb169a28e49_1_3"/>
          <p:cNvSpPr txBox="1">
            <a:spLocks noGrp="1"/>
          </p:cNvSpPr>
          <p:nvPr>
            <p:ph type="body" idx="1"/>
          </p:nvPr>
        </p:nvSpPr>
        <p:spPr>
          <a:xfrm>
            <a:off x="4994225" y="1585100"/>
            <a:ext cx="4035900" cy="3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 b="1">
                <a:solidFill>
                  <a:srgbClr val="000000"/>
                </a:solidFill>
              </a:rPr>
              <a:t>Summary:</a:t>
            </a:r>
            <a:r>
              <a:rPr lang="en" sz="1100">
                <a:solidFill>
                  <a:srgbClr val="000000"/>
                </a:solidFill>
              </a:rPr>
              <a:t> The data is selected to include only to analyze the effect of few factors (independent variables) on the status (Dependent Variable) of the Acceptance or Rejection of the visa.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rgbClr val="000000"/>
                </a:solidFill>
              </a:rPr>
              <a:t>The variables considered as Independent variables are: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Wage - Effect of yearly salary on the rejection of visa.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Worksite (State) - Effect of employee state on the rejection of visa.</a:t>
            </a:r>
            <a:endParaRPr sz="1100">
              <a:solidFill>
                <a:srgbClr val="000000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Dependent - Effect of employer being H1B dependent (15%+ of workforce) on the denial of visa.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100"/>
          </a:p>
        </p:txBody>
      </p:sp>
      <p:sp>
        <p:nvSpPr>
          <p:cNvPr id="254" name="Google Shape;254;gb169a28e49_1_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55" name="Google Shape;255;gb169a28e49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" y="1462550"/>
            <a:ext cx="4448036" cy="20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500"/>
              <a:t>Theory and Hypothesis</a:t>
            </a:r>
            <a:endParaRPr sz="2500"/>
          </a:p>
        </p:txBody>
      </p:sp>
      <p:sp>
        <p:nvSpPr>
          <p:cNvPr id="261" name="Google Shape;261;p2"/>
          <p:cNvSpPr txBox="1">
            <a:spLocks noGrp="1"/>
          </p:cNvSpPr>
          <p:nvPr>
            <p:ph type="body" idx="2"/>
          </p:nvPr>
        </p:nvSpPr>
        <p:spPr>
          <a:xfrm>
            <a:off x="2842200" y="1942500"/>
            <a:ext cx="2811300" cy="28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Hypothesis:</a:t>
            </a:r>
            <a:endParaRPr sz="1200" b="1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H0 : It is a lottery system.</a:t>
            </a: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457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Ha: Is there an effect on wage on the denial of the visa?</a:t>
            </a: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Ha: Is there an effect of worksite on the denial of the visa?</a:t>
            </a: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rabicPeriod"/>
            </a:pPr>
            <a:r>
              <a:rPr lang="en" sz="12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Ha: Is there an effect of employer being H1B dependent on the denial of the visa?</a:t>
            </a:r>
            <a:endParaRPr sz="12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100" dirty="0"/>
          </a:p>
        </p:txBody>
      </p:sp>
      <p:sp>
        <p:nvSpPr>
          <p:cNvPr id="262" name="Google Shape;262;p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8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263" name="Google Shape;263;p2"/>
          <p:cNvSpPr txBox="1">
            <a:spLocks noGrp="1"/>
          </p:cNvSpPr>
          <p:nvPr>
            <p:ph type="body" idx="1"/>
          </p:nvPr>
        </p:nvSpPr>
        <p:spPr>
          <a:xfrm>
            <a:off x="434325" y="1891950"/>
            <a:ext cx="2214600" cy="2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Theory</a:t>
            </a:r>
            <a:endParaRPr sz="12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The primary purpose of the recent H1B changes is to better ensure that each H-1B nonimmigrant worker (H-1B worker) will be working for a qualified employer in a job that meets the statutory definition of a “specialty occupation.”</a:t>
            </a:r>
            <a:endParaRPr sz="1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Now, What is the probability of wage or the worksite on the status of H1B.</a:t>
            </a:r>
            <a:endParaRPr sz="12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grpSp>
        <p:nvGrpSpPr>
          <p:cNvPr id="6" name="Google Shape;641;p26">
            <a:extLst>
              <a:ext uri="{FF2B5EF4-FFF2-40B4-BE49-F238E27FC236}">
                <a16:creationId xmlns:a16="http://schemas.microsoft.com/office/drawing/2014/main" id="{00C27833-C84E-3144-87D8-3DC83287322F}"/>
              </a:ext>
            </a:extLst>
          </p:cNvPr>
          <p:cNvGrpSpPr/>
          <p:nvPr/>
        </p:nvGrpSpPr>
        <p:grpSpPr>
          <a:xfrm>
            <a:off x="7466770" y="663384"/>
            <a:ext cx="314345" cy="410041"/>
            <a:chOff x="590250" y="244200"/>
            <a:chExt cx="407975" cy="532175"/>
          </a:xfrm>
        </p:grpSpPr>
        <p:sp>
          <p:nvSpPr>
            <p:cNvPr id="7" name="Google Shape;642;p26">
              <a:extLst>
                <a:ext uri="{FF2B5EF4-FFF2-40B4-BE49-F238E27FC236}">
                  <a16:creationId xmlns:a16="http://schemas.microsoft.com/office/drawing/2014/main" id="{B2D28454-551C-F141-9A2C-D4E8B1F79F75}"/>
                </a:ext>
              </a:extLst>
            </p:cNvPr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643;p26">
              <a:extLst>
                <a:ext uri="{FF2B5EF4-FFF2-40B4-BE49-F238E27FC236}">
                  <a16:creationId xmlns:a16="http://schemas.microsoft.com/office/drawing/2014/main" id="{035411BF-AFE7-1442-B056-29FBB8DAF3FA}"/>
                </a:ext>
              </a:extLst>
            </p:cNvPr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44;p26">
              <a:extLst>
                <a:ext uri="{FF2B5EF4-FFF2-40B4-BE49-F238E27FC236}">
                  <a16:creationId xmlns:a16="http://schemas.microsoft.com/office/drawing/2014/main" id="{269B2148-7478-BE48-8837-F340F216C929}"/>
                </a:ext>
              </a:extLst>
            </p:cNvPr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45;p26">
              <a:extLst>
                <a:ext uri="{FF2B5EF4-FFF2-40B4-BE49-F238E27FC236}">
                  <a16:creationId xmlns:a16="http://schemas.microsoft.com/office/drawing/2014/main" id="{0B94BABA-CA79-DC42-8439-4FFE3136A5DA}"/>
                </a:ext>
              </a:extLst>
            </p:cNvPr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646;p26">
              <a:extLst>
                <a:ext uri="{FF2B5EF4-FFF2-40B4-BE49-F238E27FC236}">
                  <a16:creationId xmlns:a16="http://schemas.microsoft.com/office/drawing/2014/main" id="{0A54E191-0B6C-BC4C-A30C-3DF308DCCAD6}"/>
                </a:ext>
              </a:extLst>
            </p:cNvPr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47;p26">
              <a:extLst>
                <a:ext uri="{FF2B5EF4-FFF2-40B4-BE49-F238E27FC236}">
                  <a16:creationId xmlns:a16="http://schemas.microsoft.com/office/drawing/2014/main" id="{789CEEE2-33B3-EC40-AA06-DF4957263C6C}"/>
                </a:ext>
              </a:extLst>
            </p:cNvPr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48;p26">
              <a:extLst>
                <a:ext uri="{FF2B5EF4-FFF2-40B4-BE49-F238E27FC236}">
                  <a16:creationId xmlns:a16="http://schemas.microsoft.com/office/drawing/2014/main" id="{F9986CB7-24FD-254B-9EF4-2DD33036D6F9}"/>
                </a:ext>
              </a:extLst>
            </p:cNvPr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49;p26">
              <a:extLst>
                <a:ext uri="{FF2B5EF4-FFF2-40B4-BE49-F238E27FC236}">
                  <a16:creationId xmlns:a16="http://schemas.microsoft.com/office/drawing/2014/main" id="{DF9ABD49-3EE1-D94B-9B42-FCBA7E9ACA2A}"/>
                </a:ext>
              </a:extLst>
            </p:cNvPr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50;p26">
              <a:extLst>
                <a:ext uri="{FF2B5EF4-FFF2-40B4-BE49-F238E27FC236}">
                  <a16:creationId xmlns:a16="http://schemas.microsoft.com/office/drawing/2014/main" id="{77CED0A2-AF5B-864D-B39E-8883C8034F9B}"/>
                </a:ext>
              </a:extLst>
            </p:cNvPr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651;p26">
              <a:extLst>
                <a:ext uri="{FF2B5EF4-FFF2-40B4-BE49-F238E27FC236}">
                  <a16:creationId xmlns:a16="http://schemas.microsoft.com/office/drawing/2014/main" id="{9C1EDD86-21CD-484D-A8A9-99529DDEF495}"/>
                </a:ext>
              </a:extLst>
            </p:cNvPr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52;p26">
              <a:extLst>
                <a:ext uri="{FF2B5EF4-FFF2-40B4-BE49-F238E27FC236}">
                  <a16:creationId xmlns:a16="http://schemas.microsoft.com/office/drawing/2014/main" id="{41B62E2E-8E4D-2B43-AC53-E43FB46DCD9A}"/>
                </a:ext>
              </a:extLst>
            </p:cNvPr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653;p26">
              <a:extLst>
                <a:ext uri="{FF2B5EF4-FFF2-40B4-BE49-F238E27FC236}">
                  <a16:creationId xmlns:a16="http://schemas.microsoft.com/office/drawing/2014/main" id="{C8258E1F-CCC5-404E-9678-C2614D9C81EC}"/>
                </a:ext>
              </a:extLst>
            </p:cNvPr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654;p26">
              <a:extLst>
                <a:ext uri="{FF2B5EF4-FFF2-40B4-BE49-F238E27FC236}">
                  <a16:creationId xmlns:a16="http://schemas.microsoft.com/office/drawing/2014/main" id="{141F5C58-1CC9-1344-AD02-89F1F361C861}"/>
                </a:ext>
              </a:extLst>
            </p:cNvPr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655;p26">
              <a:extLst>
                <a:ext uri="{FF2B5EF4-FFF2-40B4-BE49-F238E27FC236}">
                  <a16:creationId xmlns:a16="http://schemas.microsoft.com/office/drawing/2014/main" id="{1B917F16-C2EB-2449-B3B4-DA7B80815BA4}"/>
                </a:ext>
              </a:extLst>
            </p:cNvPr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805;p26">
            <a:extLst>
              <a:ext uri="{FF2B5EF4-FFF2-40B4-BE49-F238E27FC236}">
                <a16:creationId xmlns:a16="http://schemas.microsoft.com/office/drawing/2014/main" id="{FBF6254C-8175-4948-9F08-BE3118C99A6A}"/>
              </a:ext>
            </a:extLst>
          </p:cNvPr>
          <p:cNvGrpSpPr/>
          <p:nvPr/>
        </p:nvGrpSpPr>
        <p:grpSpPr>
          <a:xfrm>
            <a:off x="7486013" y="1769514"/>
            <a:ext cx="314325" cy="320913"/>
            <a:chOff x="3951850" y="2985350"/>
            <a:chExt cx="407950" cy="416500"/>
          </a:xfrm>
        </p:grpSpPr>
        <p:sp>
          <p:nvSpPr>
            <p:cNvPr id="22" name="Google Shape;806;p26">
              <a:extLst>
                <a:ext uri="{FF2B5EF4-FFF2-40B4-BE49-F238E27FC236}">
                  <a16:creationId xmlns:a16="http://schemas.microsoft.com/office/drawing/2014/main" id="{62741C5E-E2AA-A44D-88DA-0027420E95C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07;p26">
              <a:extLst>
                <a:ext uri="{FF2B5EF4-FFF2-40B4-BE49-F238E27FC236}">
                  <a16:creationId xmlns:a16="http://schemas.microsoft.com/office/drawing/2014/main" id="{3A976988-4F82-8049-9D62-1728D8438010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808;p26">
              <a:extLst>
                <a:ext uri="{FF2B5EF4-FFF2-40B4-BE49-F238E27FC236}">
                  <a16:creationId xmlns:a16="http://schemas.microsoft.com/office/drawing/2014/main" id="{9B6B2391-70EF-D44D-91CC-3ADDDF53016C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809;p26">
              <a:extLst>
                <a:ext uri="{FF2B5EF4-FFF2-40B4-BE49-F238E27FC236}">
                  <a16:creationId xmlns:a16="http://schemas.microsoft.com/office/drawing/2014/main" id="{BFB866D9-5800-6744-8400-DE571C3DA2C3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846;p26">
            <a:extLst>
              <a:ext uri="{FF2B5EF4-FFF2-40B4-BE49-F238E27FC236}">
                <a16:creationId xmlns:a16="http://schemas.microsoft.com/office/drawing/2014/main" id="{F707552A-B5A4-9D4C-9ACD-E398DD2299F5}"/>
              </a:ext>
            </a:extLst>
          </p:cNvPr>
          <p:cNvGrpSpPr/>
          <p:nvPr/>
        </p:nvGrpSpPr>
        <p:grpSpPr>
          <a:xfrm>
            <a:off x="7506173" y="2833840"/>
            <a:ext cx="338731" cy="245847"/>
            <a:chOff x="4604550" y="3714775"/>
            <a:chExt cx="439625" cy="319075"/>
          </a:xfrm>
        </p:grpSpPr>
        <p:sp>
          <p:nvSpPr>
            <p:cNvPr id="27" name="Google Shape;847;p26">
              <a:extLst>
                <a:ext uri="{FF2B5EF4-FFF2-40B4-BE49-F238E27FC236}">
                  <a16:creationId xmlns:a16="http://schemas.microsoft.com/office/drawing/2014/main" id="{1AF8F26A-2A8C-C048-BE34-3D5D43DB224A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848;p26">
              <a:extLst>
                <a:ext uri="{FF2B5EF4-FFF2-40B4-BE49-F238E27FC236}">
                  <a16:creationId xmlns:a16="http://schemas.microsoft.com/office/drawing/2014/main" id="{F112A333-74BD-D342-B4E8-76D28A7B0EE6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" name="Google Shape;849;p26">
            <a:extLst>
              <a:ext uri="{FF2B5EF4-FFF2-40B4-BE49-F238E27FC236}">
                <a16:creationId xmlns:a16="http://schemas.microsoft.com/office/drawing/2014/main" id="{8569B822-F4EE-2744-9067-2FED75250427}"/>
              </a:ext>
            </a:extLst>
          </p:cNvPr>
          <p:cNvGrpSpPr/>
          <p:nvPr/>
        </p:nvGrpSpPr>
        <p:grpSpPr>
          <a:xfrm>
            <a:off x="7526339" y="3901625"/>
            <a:ext cx="323726" cy="287608"/>
            <a:chOff x="5292575" y="3681900"/>
            <a:chExt cx="420150" cy="373275"/>
          </a:xfrm>
        </p:grpSpPr>
        <p:sp>
          <p:nvSpPr>
            <p:cNvPr id="30" name="Google Shape;850;p26">
              <a:extLst>
                <a:ext uri="{FF2B5EF4-FFF2-40B4-BE49-F238E27FC236}">
                  <a16:creationId xmlns:a16="http://schemas.microsoft.com/office/drawing/2014/main" id="{39EA4993-7375-4340-977B-2B542E224EAE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851;p26">
              <a:extLst>
                <a:ext uri="{FF2B5EF4-FFF2-40B4-BE49-F238E27FC236}">
                  <a16:creationId xmlns:a16="http://schemas.microsoft.com/office/drawing/2014/main" id="{D0546738-EF52-994D-9AF6-AE39BF6941AE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52;p26">
              <a:extLst>
                <a:ext uri="{FF2B5EF4-FFF2-40B4-BE49-F238E27FC236}">
                  <a16:creationId xmlns:a16="http://schemas.microsoft.com/office/drawing/2014/main" id="{BEC4A322-4C25-E043-97D9-CA16A196796E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853;p26">
              <a:extLst>
                <a:ext uri="{FF2B5EF4-FFF2-40B4-BE49-F238E27FC236}">
                  <a16:creationId xmlns:a16="http://schemas.microsoft.com/office/drawing/2014/main" id="{FF170EBF-FD6A-3E48-A821-CEE253124AB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854;p26">
              <a:extLst>
                <a:ext uri="{FF2B5EF4-FFF2-40B4-BE49-F238E27FC236}">
                  <a16:creationId xmlns:a16="http://schemas.microsoft.com/office/drawing/2014/main" id="{C6C091D2-D62B-7F4E-88DD-D8919BA29617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855;p26">
              <a:extLst>
                <a:ext uri="{FF2B5EF4-FFF2-40B4-BE49-F238E27FC236}">
                  <a16:creationId xmlns:a16="http://schemas.microsoft.com/office/drawing/2014/main" id="{A13CB949-FE1D-304E-A5B6-EB55A1AF3482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856;p26">
              <a:extLst>
                <a:ext uri="{FF2B5EF4-FFF2-40B4-BE49-F238E27FC236}">
                  <a16:creationId xmlns:a16="http://schemas.microsoft.com/office/drawing/2014/main" id="{102AB369-4D9E-1B44-B081-190F98D448D3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169a28e49_1_53"/>
          <p:cNvSpPr txBox="1">
            <a:spLocks noGrp="1"/>
          </p:cNvSpPr>
          <p:nvPr>
            <p:ph type="ctrTitle" idx="4294967295"/>
          </p:nvPr>
        </p:nvSpPr>
        <p:spPr>
          <a:xfrm>
            <a:off x="1168500" y="1103425"/>
            <a:ext cx="699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</a:pPr>
            <a:r>
              <a:rPr lang="en" sz="4800">
                <a:solidFill>
                  <a:srgbClr val="FFFFFF"/>
                </a:solidFill>
              </a:rPr>
              <a:t>Empirical Approach</a:t>
            </a:r>
            <a:endParaRPr sz="4800" b="1" i="0" u="none" strike="noStrike" cap="non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gb169a28e49_1_5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9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1625</Words>
  <Application>Microsoft Macintosh PowerPoint</Application>
  <PresentationFormat>On-screen Show (16:9)</PresentationFormat>
  <Paragraphs>203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Merriweather</vt:lpstr>
      <vt:lpstr>Calibri</vt:lpstr>
      <vt:lpstr>Georgia</vt:lpstr>
      <vt:lpstr>Open Sans</vt:lpstr>
      <vt:lpstr>Times</vt:lpstr>
      <vt:lpstr>Emilia template</vt:lpstr>
      <vt:lpstr>Emilia template</vt:lpstr>
      <vt:lpstr>The Race to Work Visa (Analysis on H1B approvals) </vt:lpstr>
      <vt:lpstr>PowerPoint Presentation</vt:lpstr>
      <vt:lpstr>Why H-1B matters </vt:lpstr>
      <vt:lpstr>Motivation </vt:lpstr>
      <vt:lpstr>Literature Review : Facts!</vt:lpstr>
      <vt:lpstr>Data</vt:lpstr>
      <vt:lpstr>Data (cont.)</vt:lpstr>
      <vt:lpstr>Theory and Hypothesis</vt:lpstr>
      <vt:lpstr>Empirical Approach</vt:lpstr>
      <vt:lpstr># Regressing the status on the wage  H1Blogit &lt;- glm(status ~ wage,                          family = binomial(link = "logit"),     data = H1B)  coeftest(H1Blogit, vcov. = vcovHC, type = "HC1")</vt:lpstr>
      <vt:lpstr>PowerPoint Presentation</vt:lpstr>
      <vt:lpstr># Regressing the status on the wage and worksite  H1Blogit2 &lt;- glm(status ~ wage + worksite,                           family = binomial(link = "logit"),                            data = H1B)  coeftest(H1Blogit2, vcov. = vcovHC, type = "HC1") </vt:lpstr>
      <vt:lpstr>PowerPoint Presentation</vt:lpstr>
      <vt:lpstr>          # Regressing the status on the wage and dependent  H1Blogit3 &lt;- glm(status ~ wage + dependent,                           family = binomial(link = "logit"),                            data = H1B)  coeftest(H1Blogit3, vcov. = vcovHC, type = "HC1") </vt:lpstr>
      <vt:lpstr># Regressing the status on the wage and dependent  predictions &lt;- predict(H1Blogit3,                          newdata = data.frame("dependent" = c("N", "Y"),                                                               "wage" = c(1000000, 2000000)),                                  type = "response")  predictions diff(predictions) </vt:lpstr>
      <vt:lpstr>Empirical Approach</vt:lpstr>
      <vt:lpstr>       # Regressing (Linear) the status on the wage    H1Bmodel &lt;- lm(status ~ wage,  data = H1B)  coeftest(H1Bmodel, vcov. = vcovHC, type = "HC1")  </vt:lpstr>
      <vt:lpstr>PowerPoint Presentation</vt:lpstr>
      <vt:lpstr>PowerPoint Presentation</vt:lpstr>
      <vt:lpstr>Understanding the importance of using the proper tool: Logistic regression vs. regular OLS linear regression</vt:lpstr>
      <vt:lpstr>Results</vt:lpstr>
      <vt:lpstr>Conclusions</vt:lpstr>
      <vt:lpstr>Outsourcing</vt:lpstr>
      <vt:lpstr>Acceptance</vt:lpstr>
      <vt:lpstr>Future Research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Race to Work Visa (Analysis on H1B approvals) </dc:title>
  <cp:lastModifiedBy>AlishaYoganand Warke</cp:lastModifiedBy>
  <cp:revision>8</cp:revision>
  <dcterms:modified xsi:type="dcterms:W3CDTF">2023-05-23T16:18:07Z</dcterms:modified>
</cp:coreProperties>
</file>